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8.xml" ContentType="application/vnd.openxmlformats-officedocument.presentationml.notesSlide+xml"/>
  <Override PartName="/ppt/embeddings/oleObject6.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Lst>
  <p:notesMasterIdLst>
    <p:notesMasterId r:id="rId78"/>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Lst>
  <p:sldSz cx="13004800" cy="9753600"/>
  <p:notesSz cx="6858000" cy="9144000"/>
  <p:defaultTextStyle>
    <a:defPPr>
      <a:defRPr lang="en-US"/>
    </a:defPPr>
    <a:lvl1pPr algn="l" defTabSz="457200" rtl="0" fontAlgn="base" hangingPunct="0">
      <a:spcBef>
        <a:spcPct val="0"/>
      </a:spcBef>
      <a:spcAft>
        <a:spcPct val="0"/>
      </a:spcAft>
      <a:defRPr sz="1200" kern="1200">
        <a:solidFill>
          <a:srgbClr val="000000"/>
        </a:solidFill>
        <a:latin typeface="Helvetica" charset="0"/>
        <a:ea typeface="ＭＳ Ｐゴシック" charset="0"/>
        <a:cs typeface="Helvetica" charset="0"/>
        <a:sym typeface="Helvetica" charset="0"/>
      </a:defRPr>
    </a:lvl1pPr>
    <a:lvl2pPr marL="228600" algn="l" defTabSz="457200" rtl="0" fontAlgn="base" hangingPunct="0">
      <a:spcBef>
        <a:spcPct val="0"/>
      </a:spcBef>
      <a:spcAft>
        <a:spcPct val="0"/>
      </a:spcAft>
      <a:defRPr sz="1200" kern="1200">
        <a:solidFill>
          <a:srgbClr val="000000"/>
        </a:solidFill>
        <a:latin typeface="Helvetica" charset="0"/>
        <a:ea typeface="ＭＳ Ｐゴシック" charset="0"/>
        <a:cs typeface="Helvetica" charset="0"/>
        <a:sym typeface="Helvetica" charset="0"/>
      </a:defRPr>
    </a:lvl2pPr>
    <a:lvl3pPr marL="457200" algn="l" defTabSz="457200" rtl="0" fontAlgn="base" hangingPunct="0">
      <a:spcBef>
        <a:spcPct val="0"/>
      </a:spcBef>
      <a:spcAft>
        <a:spcPct val="0"/>
      </a:spcAft>
      <a:defRPr sz="1200" kern="1200">
        <a:solidFill>
          <a:srgbClr val="000000"/>
        </a:solidFill>
        <a:latin typeface="Helvetica" charset="0"/>
        <a:ea typeface="ＭＳ Ｐゴシック" charset="0"/>
        <a:cs typeface="Helvetica" charset="0"/>
        <a:sym typeface="Helvetica" charset="0"/>
      </a:defRPr>
    </a:lvl3pPr>
    <a:lvl4pPr marL="685800" algn="l" defTabSz="457200" rtl="0" fontAlgn="base" hangingPunct="0">
      <a:spcBef>
        <a:spcPct val="0"/>
      </a:spcBef>
      <a:spcAft>
        <a:spcPct val="0"/>
      </a:spcAft>
      <a:defRPr sz="1200" kern="1200">
        <a:solidFill>
          <a:srgbClr val="000000"/>
        </a:solidFill>
        <a:latin typeface="Helvetica" charset="0"/>
        <a:ea typeface="ＭＳ Ｐゴシック" charset="0"/>
        <a:cs typeface="Helvetica" charset="0"/>
        <a:sym typeface="Helvetica" charset="0"/>
      </a:defRPr>
    </a:lvl4pPr>
    <a:lvl5pPr marL="914400" algn="l" defTabSz="457200" rtl="0" fontAlgn="base" hangingPunct="0">
      <a:spcBef>
        <a:spcPct val="0"/>
      </a:spcBef>
      <a:spcAft>
        <a:spcPct val="0"/>
      </a:spcAft>
      <a:defRPr sz="1200" kern="1200">
        <a:solidFill>
          <a:srgbClr val="000000"/>
        </a:solidFill>
        <a:latin typeface="Helvetica" charset="0"/>
        <a:ea typeface="ＭＳ Ｐゴシック" charset="0"/>
        <a:cs typeface="Helvetica" charset="0"/>
        <a:sym typeface="Helvetica" charset="0"/>
      </a:defRPr>
    </a:lvl5pPr>
    <a:lvl6pPr marL="2286000" algn="l" defTabSz="457200" rtl="0" eaLnBrk="1" latinLnBrk="0" hangingPunct="1">
      <a:defRPr sz="1200" kern="1200">
        <a:solidFill>
          <a:srgbClr val="000000"/>
        </a:solidFill>
        <a:latin typeface="Helvetica" charset="0"/>
        <a:ea typeface="ＭＳ Ｐゴシック" charset="0"/>
        <a:cs typeface="Helvetica" charset="0"/>
        <a:sym typeface="Helvetica" charset="0"/>
      </a:defRPr>
    </a:lvl6pPr>
    <a:lvl7pPr marL="2743200" algn="l" defTabSz="457200" rtl="0" eaLnBrk="1" latinLnBrk="0" hangingPunct="1">
      <a:defRPr sz="1200" kern="1200">
        <a:solidFill>
          <a:srgbClr val="000000"/>
        </a:solidFill>
        <a:latin typeface="Helvetica" charset="0"/>
        <a:ea typeface="ＭＳ Ｐゴシック" charset="0"/>
        <a:cs typeface="Helvetica" charset="0"/>
        <a:sym typeface="Helvetica" charset="0"/>
      </a:defRPr>
    </a:lvl7pPr>
    <a:lvl8pPr marL="3200400" algn="l" defTabSz="457200" rtl="0" eaLnBrk="1" latinLnBrk="0" hangingPunct="1">
      <a:defRPr sz="1200" kern="1200">
        <a:solidFill>
          <a:srgbClr val="000000"/>
        </a:solidFill>
        <a:latin typeface="Helvetica" charset="0"/>
        <a:ea typeface="ＭＳ Ｐゴシック" charset="0"/>
        <a:cs typeface="Helvetica" charset="0"/>
        <a:sym typeface="Helvetica" charset="0"/>
      </a:defRPr>
    </a:lvl8pPr>
    <a:lvl9pPr marL="3657600" algn="l" defTabSz="457200" rtl="0" eaLnBrk="1" latinLnBrk="0" hangingPunct="1">
      <a:defRPr sz="1200" kern="1200">
        <a:solidFill>
          <a:srgbClr val="000000"/>
        </a:solidFill>
        <a:latin typeface="Helvetica" charset="0"/>
        <a:ea typeface="ＭＳ Ｐゴシック" charset="0"/>
        <a:cs typeface="Helvetica" charset="0"/>
        <a:sym typeface="Helvetic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600" y="-96"/>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1229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Tree>
    <p:extLst>
      <p:ext uri="{BB962C8B-B14F-4D97-AF65-F5344CB8AC3E}">
        <p14:creationId xmlns:p14="http://schemas.microsoft.com/office/powerpoint/2010/main" val="1740773386"/>
      </p:ext>
    </p:extLst>
  </p:cSld>
  <p:clrMap bg1="lt1" tx1="dk1" bg2="lt2" tx2="dk2" accent1="accent1" accent2="accent2" accent3="accent3" accent4="accent4" accent5="accent5" accent6="accent6" hlink="hlink" folHlink="folHlink"/>
  <p:notesStyle>
    <a:lvl1pPr algn="l" defTabSz="584200" rtl="0" fontAlgn="base" hangingPunct="0">
      <a:spcBef>
        <a:spcPct val="0"/>
      </a:spcBef>
      <a:spcAft>
        <a:spcPct val="0"/>
      </a:spcAft>
      <a:defRPr sz="2200" kern="1200">
        <a:solidFill>
          <a:srgbClr val="000000"/>
        </a:solidFill>
        <a:latin typeface="Lucida Grande" charset="0"/>
        <a:ea typeface="ＭＳ Ｐゴシック" charset="0"/>
        <a:cs typeface="Lucida Grande" charset="0"/>
        <a:sym typeface="Lucida Grande" charset="0"/>
      </a:defRPr>
    </a:lvl1pPr>
    <a:lvl2pPr marL="228600" algn="l" defTabSz="584200" rtl="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2pPr>
    <a:lvl3pPr marL="457200" algn="l" defTabSz="584200" rtl="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3pPr>
    <a:lvl4pPr marL="685800" algn="l" defTabSz="584200" rtl="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4pPr>
    <a:lvl5pPr marL="914400" algn="l" defTabSz="584200" rtl="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 Id="rId3" Type="http://schemas.openxmlformats.org/officeDocument/2006/relationships/hyperlink" Target="http://www.crossref.org/crossmark/"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Rot="1" noChangeAspect="1" noChangeArrowheads="1"/>
          </p:cNvSpPr>
          <p:nvPr>
            <p:ph type="sldImg"/>
          </p:nvPr>
        </p:nvSpPr>
        <p:spPr/>
      </p:sp>
      <p:sp>
        <p:nvSpPr>
          <p:cNvPr id="15362" name="Rectangle 2"/>
          <p:cNvSpPr>
            <a:spLocks noGrp="1" noChangeArrowheads="1"/>
          </p:cNvSpPr>
          <p:nvPr>
            <p:ph type="body" idx="1"/>
          </p:nvPr>
        </p:nvSpPr>
        <p:spPr/>
        <p:txBody>
          <a:bodyPr/>
          <a:lstStyle/>
          <a:p>
            <a:r>
              <a:rPr lang="en-US"/>
              <a:t>I</a:t>
            </a:r>
            <a:r>
              <a:rPr lang="ja-JP" altLang="en-US"/>
              <a:t>’</a:t>
            </a:r>
            <a:r>
              <a:rPr lang="en-US"/>
              <a:t>m going to be talking to you about the changing scholarly communications infrastructure from the point of view of CrossRef - I</a:t>
            </a:r>
            <a:r>
              <a:rPr lang="ja-JP" altLang="en-US"/>
              <a:t>’</a:t>
            </a:r>
            <a:r>
              <a:rPr lang="en-US"/>
              <a:t>ll talk about some of the big changes that have occurred over the last decade and how CrossRef grew out of these changes and help publishers do new things.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p:sp>
      <p:sp>
        <p:nvSpPr>
          <p:cNvPr id="35842" name="Rectangle 2"/>
          <p:cNvSpPr>
            <a:spLocks noGrp="1" noChangeArrowheads="1"/>
          </p:cNvSpPr>
          <p:nvPr>
            <p:ph type="body" idx="1"/>
          </p:nvPr>
        </p:nvSpPr>
        <p:spPr/>
        <p:txBody>
          <a:bodyPr/>
          <a:lstStyle/>
          <a:p>
            <a:pPr defTabSz="457200"/>
            <a:r>
              <a:rPr lang="en-US" sz="1200">
                <a:latin typeface="Helvetica" charset="0"/>
                <a:cs typeface="Helvetica" charset="0"/>
                <a:sym typeface="Helvetica" charset="0"/>
              </a:rPr>
              <a:t>Publishers quickly discovered that signing bilateral linking agreements with one another only benefited the lawyers and more importantly URL links are fragile and break.  </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Rot="1" noChangeAspect="1" noChangeArrowheads="1"/>
          </p:cNvSpPr>
          <p:nvPr>
            <p:ph type="sldImg"/>
          </p:nvPr>
        </p:nvSpPr>
        <p:spPr/>
      </p:sp>
      <p:sp>
        <p:nvSpPr>
          <p:cNvPr id="37890" name="Rectangle 2"/>
          <p:cNvSpPr>
            <a:spLocks noGrp="1" noChangeArrowheads="1"/>
          </p:cNvSpPr>
          <p:nvPr>
            <p:ph type="body" idx="1"/>
          </p:nvPr>
        </p:nvSpPr>
        <p:spPr/>
        <p:txBody>
          <a:bodyPr/>
          <a:lstStyle/>
          <a:p>
            <a:pPr defTabSz="457200"/>
            <a:r>
              <a:rPr lang="en-US" sz="1200">
                <a:latin typeface="Helvetica" charset="0"/>
                <a:cs typeface="Helvetica" charset="0"/>
                <a:sym typeface="Helvetica" charset="0"/>
              </a:rPr>
              <a:t>For scholarly journal publishers have links break is not a good thing because it makes readers unhappy and they complain.  The term Link Rot describes the phenomenon of more and more links in journal reference links breaking over time.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Rot="1" noChangeAspect="1" noChangeArrowheads="1"/>
          </p:cNvSpPr>
          <p:nvPr>
            <p:ph type="sldImg"/>
          </p:nvPr>
        </p:nvSpPr>
        <p:spPr/>
      </p:sp>
      <p:sp>
        <p:nvSpPr>
          <p:cNvPr id="39938" name="Rectangle 2"/>
          <p:cNvSpPr>
            <a:spLocks noGrp="1" noChangeArrowheads="1"/>
          </p:cNvSpPr>
          <p:nvPr>
            <p:ph type="body" idx="1"/>
          </p:nvPr>
        </p:nvSpPr>
        <p:spPr/>
        <p:txBody>
          <a:bodyPr/>
          <a:lstStyle/>
          <a:p>
            <a:pPr defTabSz="457200"/>
            <a:r>
              <a:rPr lang="en-US" sz="1200">
                <a:latin typeface="Helvetica" charset="0"/>
                <a:cs typeface="Helvetica" charset="0"/>
                <a:sym typeface="Helvetica" charset="0"/>
              </a:rPr>
              <a:t>Link Rot has been documented in the peer reviewed literature. Over time, fewer and fewer links in references work. In some cases within four years half of the links are broken.</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p:sp>
      <p:sp>
        <p:nvSpPr>
          <p:cNvPr id="43010" name="Rectangle 2"/>
          <p:cNvSpPr>
            <a:spLocks noGrp="1" noChangeArrowheads="1"/>
          </p:cNvSpPr>
          <p:nvPr>
            <p:ph type="body" idx="1"/>
          </p:nvPr>
        </p:nvSpPr>
        <p:spPr/>
        <p:txBody>
          <a:bodyPr/>
          <a:lstStyle/>
          <a:p>
            <a:pPr defTabSz="457200"/>
            <a:r>
              <a:rPr lang="en-US" sz="1200">
                <a:latin typeface="Helvetica" charset="0"/>
                <a:cs typeface="Helvetica" charset="0"/>
                <a:sym typeface="Helvetica" charset="0"/>
              </a:rPr>
              <a:t>When a researcher is looking for high quality scholarly content you don</a:t>
            </a:r>
            <a:r>
              <a:rPr lang="ja-JP" altLang="en-US" sz="1200">
                <a:latin typeface="Helvetica" charset="0"/>
                <a:cs typeface="Helvetica" charset="0"/>
                <a:sym typeface="Helvetica" charset="0"/>
              </a:rPr>
              <a:t>’</a:t>
            </a:r>
            <a:r>
              <a:rPr lang="en-US" sz="1200">
                <a:latin typeface="Helvetica" charset="0"/>
                <a:cs typeface="Helvetica" charset="0"/>
                <a:sym typeface="Helvetica" charset="0"/>
              </a:rPr>
              <a:t>t want to retrieve the 404 - page not found error.  Having this happen undermines trust in the scholarly system and in scholarly publishers.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p:sp>
      <p:sp>
        <p:nvSpPr>
          <p:cNvPr id="45058" name="Rectangle 2"/>
          <p:cNvSpPr>
            <a:spLocks noGrp="1" noChangeArrowheads="1"/>
          </p:cNvSpPr>
          <p:nvPr>
            <p:ph type="body" idx="1"/>
          </p:nvPr>
        </p:nvSpPr>
        <p:spPr/>
        <p:txBody>
          <a:bodyPr/>
          <a:lstStyle/>
          <a:p>
            <a:pPr defTabSz="457200"/>
            <a:r>
              <a:rPr lang="en-US" sz="1200">
                <a:latin typeface="Helvetica" charset="0"/>
                <a:cs typeface="Helvetica" charset="0"/>
                <a:sym typeface="Helvetica" charset="0"/>
              </a:rPr>
              <a:t>So at the end of 1999 a group of publishers got together and decided to collaborate to solve the problem and CrossRef was set up as a strategic org - CrossRef is a non-profit membership association of publishers with all members being equal.  We were founded to provide services to publishers that are best achieved collaboratively - or doing those things that publishers can</a:t>
            </a:r>
            <a:r>
              <a:rPr lang="ja-JP" altLang="en-US" sz="1200">
                <a:latin typeface="Helvetica" charset="0"/>
                <a:cs typeface="Helvetica" charset="0"/>
                <a:sym typeface="Helvetica" charset="0"/>
              </a:rPr>
              <a:t>’</a:t>
            </a:r>
            <a:r>
              <a:rPr lang="en-US" sz="1200">
                <a:latin typeface="Helvetica" charset="0"/>
                <a:cs typeface="Helvetica" charset="0"/>
                <a:sym typeface="Helvetica" charset="0"/>
              </a:rPr>
              <a:t>t do on their own.  We are run by and for publishers and we have a very broad church that includes all types of publishers.  Network!</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Rot="1" noChangeAspect="1" noChangeArrowheads="1"/>
          </p:cNvSpPr>
          <p:nvPr>
            <p:ph type="sldImg"/>
          </p:nvPr>
        </p:nvSpPr>
        <p:spPr/>
      </p:sp>
      <p:sp>
        <p:nvSpPr>
          <p:cNvPr id="47106" name="Rectangle 2"/>
          <p:cNvSpPr>
            <a:spLocks noGrp="1" noChangeArrowheads="1"/>
          </p:cNvSpPr>
          <p:nvPr>
            <p:ph type="body" idx="1"/>
          </p:nvPr>
        </p:nvSpPr>
        <p:spPr/>
        <p:txBody>
          <a:bodyPr/>
          <a:lstStyle/>
          <a:p>
            <a:pPr defTabSz="457200"/>
            <a:r>
              <a:rPr lang="en-US" sz="1200">
                <a:latin typeface="Helvetica" charset="0"/>
                <a:cs typeface="Helvetica" charset="0"/>
                <a:sym typeface="Helvetica" charset="0"/>
              </a:rPr>
              <a:t>CrossRef provides a technical infrastructure that includes unique identification using DOIs within a managed system to ensure there are no broken links. this makes the content discoverable. </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p:sp>
      <p:sp>
        <p:nvSpPr>
          <p:cNvPr id="52226" name="Rectangle 2"/>
          <p:cNvSpPr>
            <a:spLocks noGrp="1" noChangeArrowheads="1"/>
          </p:cNvSpPr>
          <p:nvPr>
            <p:ph type="body" idx="1"/>
          </p:nvPr>
        </p:nvSpPr>
        <p:spPr/>
        <p:txBody>
          <a:bodyPr/>
          <a:lstStyle/>
          <a:p>
            <a:r>
              <a:rPr lang="en-US"/>
              <a:t>We are also seeing continued growth in the amount of content and are approaching 63 million items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Rot="1" noChangeAspect="1" noChangeArrowheads="1"/>
          </p:cNvSpPr>
          <p:nvPr>
            <p:ph type="sldImg"/>
          </p:nvPr>
        </p:nvSpPr>
        <p:spPr/>
      </p:sp>
      <p:sp>
        <p:nvSpPr>
          <p:cNvPr id="54274" name="Rectangle 2"/>
          <p:cNvSpPr>
            <a:spLocks noGrp="1" noChangeArrowheads="1"/>
          </p:cNvSpPr>
          <p:nvPr>
            <p:ph type="body" idx="1"/>
          </p:nvPr>
        </p:nvSpPr>
        <p:spPr/>
        <p:txBody>
          <a:bodyPr/>
          <a:lstStyle/>
          <a:p>
            <a:r>
              <a:rPr lang="en-US"/>
              <a:t>this is largely journals but also include books, conference proceedings and components.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Rot="1" noChangeAspect="1" noChangeArrowheads="1"/>
          </p:cNvSpPr>
          <p:nvPr>
            <p:ph type="sldImg"/>
          </p:nvPr>
        </p:nvSpPr>
        <p:spPr/>
      </p:sp>
      <p:sp>
        <p:nvSpPr>
          <p:cNvPr id="59394" name="Rectangle 2"/>
          <p:cNvSpPr>
            <a:spLocks noGrp="1" noChangeArrowheads="1"/>
          </p:cNvSpPr>
          <p:nvPr>
            <p:ph type="body" idx="1"/>
          </p:nvPr>
        </p:nvSpPr>
        <p:spPr/>
        <p:txBody>
          <a:bodyPr/>
          <a:lstStyle/>
          <a:p>
            <a:r>
              <a:rPr lang="en-US"/>
              <a:t>We are also seeing continued growth in the amount of content and are approaching 45 million items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Rot="1" noChangeAspect="1" noChangeArrowheads="1"/>
          </p:cNvSpPr>
          <p:nvPr>
            <p:ph type="sldImg"/>
          </p:nvPr>
        </p:nvSpPr>
        <p:spPr/>
      </p:sp>
      <p:sp>
        <p:nvSpPr>
          <p:cNvPr id="63490" name="Rectangle 2"/>
          <p:cNvSpPr>
            <a:spLocks noGrp="1" noChangeArrowheads="1"/>
          </p:cNvSpPr>
          <p:nvPr>
            <p:ph type="body" idx="1"/>
          </p:nvPr>
        </p:nvSpPr>
        <p:spPr/>
        <p:txBody>
          <a:bodyPr/>
          <a:lstStyle/>
          <a:p>
            <a:pPr defTabSz="457200"/>
            <a:r>
              <a:rPr lang="en-US" sz="1800">
                <a:latin typeface="Helvetica" charset="0"/>
                <a:cs typeface="Helvetica" charset="0"/>
                <a:sym typeface="Helvetica" charset="0"/>
              </a:rPr>
              <a:t>And the latest project - one that we launched at the end of May this year - is FundRed. FundRef</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s purpose is pretty simple - it has been developed to provide a standard way of reporting funding sources for published scholarly research. I</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m going to start by covering why this is important. </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p:sp>
      <p:sp>
        <p:nvSpPr>
          <p:cNvPr id="17410" name="Rectangle 2"/>
          <p:cNvSpPr>
            <a:spLocks noGrp="1" noChangeArrowheads="1"/>
          </p:cNvSpPr>
          <p:nvPr>
            <p:ph type="body" idx="1"/>
          </p:nvPr>
        </p:nvSpPr>
        <p:spPr/>
        <p:txBody>
          <a:bodyPr/>
          <a:lstStyle/>
          <a:p>
            <a:r>
              <a:rPr lang="en-US"/>
              <a:t>I want to recognize that change can be difficult - sometimes it</a:t>
            </a:r>
            <a:r>
              <a:rPr lang="ja-JP" altLang="en-US"/>
              <a:t>’</a:t>
            </a:r>
            <a:r>
              <a:rPr lang="en-US"/>
              <a:t>s tough to keep up with what</a:t>
            </a:r>
            <a:r>
              <a:rPr lang="ja-JP" altLang="en-US"/>
              <a:t>’</a:t>
            </a:r>
            <a:r>
              <a:rPr lang="en-US"/>
              <a:t>s going on and the pace of change. To me this picture could be the typical publisher or librarian reacting to changes brought about by the internet and digital technologies.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Rot="1" noChangeAspect="1" noChangeArrowheads="1"/>
          </p:cNvSpPr>
          <p:nvPr>
            <p:ph type="sldImg"/>
          </p:nvPr>
        </p:nvSpPr>
        <p:spPr/>
      </p:sp>
      <p:sp>
        <p:nvSpPr>
          <p:cNvPr id="65538" name="Rectangle 2"/>
          <p:cNvSpPr>
            <a:spLocks noGrp="1" noChangeArrowheads="1"/>
          </p:cNvSpPr>
          <p:nvPr>
            <p:ph type="body" idx="1"/>
          </p:nvPr>
        </p:nvSpPr>
        <p:spPr/>
        <p:txBody>
          <a:bodyPr/>
          <a:lstStyle/>
          <a:p>
            <a:pPr defTabSz="457200"/>
            <a:r>
              <a:rPr lang="en-US" sz="1800">
                <a:latin typeface="Helvetica" charset="0"/>
                <a:cs typeface="Helvetica" charset="0"/>
                <a:sym typeface="Helvetica" charset="0"/>
              </a:rPr>
              <a:t>Let</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s take a look at some sample articles. Many journals and other publications include the authors</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 acknowledgement of funding sources, but where and how this information is displayed varies widely. In this article it</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s at the end just before the reference section under Acknowledgements, and it tells you the source of the funding and the grant numbers. </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Rot="1" noChangeAspect="1" noChangeArrowheads="1"/>
          </p:cNvSpPr>
          <p:nvPr>
            <p:ph type="sldImg"/>
          </p:nvPr>
        </p:nvSpPr>
        <p:spPr/>
      </p:sp>
      <p:sp>
        <p:nvSpPr>
          <p:cNvPr id="67586" name="Rectangle 2"/>
          <p:cNvSpPr>
            <a:spLocks noGrp="1" noChangeArrowheads="1"/>
          </p:cNvSpPr>
          <p:nvPr>
            <p:ph type="body" idx="1"/>
          </p:nvPr>
        </p:nvSpPr>
        <p:spPr/>
        <p:txBody>
          <a:bodyPr/>
          <a:lstStyle/>
          <a:p>
            <a:pPr defTabSz="457200"/>
            <a:r>
              <a:rPr lang="en-US" sz="1800">
                <a:latin typeface="Helvetica" charset="0"/>
                <a:cs typeface="Helvetica" charset="0"/>
                <a:sym typeface="Helvetica" charset="0"/>
              </a:rPr>
              <a:t>When funding information is entered as free-form text by the author you are going to have inconsistencies - people will use abbreviations or alternative names or will misspell things. There</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s no guarantee that you</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ll be able to match up or de-duplicate the funding bodies and so a search for NIH might not return any publications that had reasearch supported by National Institutes of Health, and so on...</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Rot="1" noChangeAspect="1" noChangeArrowheads="1"/>
          </p:cNvSpPr>
          <p:nvPr>
            <p:ph type="sldImg"/>
          </p:nvPr>
        </p:nvSpPr>
        <p:spPr/>
      </p:sp>
      <p:sp>
        <p:nvSpPr>
          <p:cNvPr id="69634" name="Rectangle 2"/>
          <p:cNvSpPr>
            <a:spLocks noGrp="1" noChangeArrowheads="1"/>
          </p:cNvSpPr>
          <p:nvPr>
            <p:ph type="body" idx="1"/>
          </p:nvPr>
        </p:nvSpPr>
        <p:spPr/>
        <p:txBody>
          <a:bodyPr/>
          <a:lstStyle/>
          <a:p>
            <a:pPr defTabSz="457200"/>
            <a:r>
              <a:rPr lang="en-US" sz="1800">
                <a:latin typeface="Helvetica" charset="0"/>
                <a:cs typeface="Helvetica" charset="0"/>
                <a:sym typeface="Helvetica" charset="0"/>
              </a:rPr>
              <a:t>So why is this important? Without any central database or standard way to store or search this data, all of the stakeholders struggle to get the information they need to fully analyse the outputs of funded research, and this impacts funding bodies, publishers and institutions. And any kind of large-scale analysis is extramely hard without a means to get hold of the data in a machine-readable format</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Rot="1" noChangeAspect="1" noChangeArrowheads="1"/>
          </p:cNvSpPr>
          <p:nvPr>
            <p:ph type="sldImg"/>
          </p:nvPr>
        </p:nvSpPr>
        <p:spPr/>
      </p:sp>
      <p:sp>
        <p:nvSpPr>
          <p:cNvPr id="71682" name="Rectangle 2"/>
          <p:cNvSpPr>
            <a:spLocks noGrp="1" noChangeArrowheads="1"/>
          </p:cNvSpPr>
          <p:nvPr>
            <p:ph type="body" idx="1"/>
          </p:nvPr>
        </p:nvSpPr>
        <p:spPr/>
        <p:txBody>
          <a:bodyPr/>
          <a:lstStyle/>
          <a:p>
            <a:pPr defTabSz="457200"/>
            <a:r>
              <a:rPr lang="en-US" sz="1800">
                <a:latin typeface="Helvetica" charset="0"/>
                <a:cs typeface="Helvetica" charset="0"/>
                <a:sym typeface="Helvetica" charset="0"/>
              </a:rPr>
              <a:t>So FundRef is a collaborative solution to this problem, devised by - and for the benefit of - both publishers and funders. Both parties have an interest in the outcomes of FundRef,  and both have well-established processes - one for recording the distribution of funds and monitoring the research process, and the other for ingesting, processing and publishing the outcomes of the research. The piece that has been missing is the one that links these two sets of processes, and that is where FundRef comes in, recording this link and making it more visible. </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Rot="1" noChangeAspect="1" noChangeArrowheads="1"/>
          </p:cNvSpPr>
          <p:nvPr>
            <p:ph type="sldImg"/>
          </p:nvPr>
        </p:nvSpPr>
        <p:spPr/>
      </p:sp>
      <p:sp>
        <p:nvSpPr>
          <p:cNvPr id="73730" name="Rectangle 2"/>
          <p:cNvSpPr>
            <a:spLocks noGrp="1" noChangeArrowheads="1"/>
          </p:cNvSpPr>
          <p:nvPr>
            <p:ph type="body" idx="1"/>
          </p:nvPr>
        </p:nvSpPr>
        <p:spPr/>
        <p:txBody>
          <a:bodyPr/>
          <a:lstStyle/>
          <a:p>
            <a:pPr defTabSz="457200"/>
            <a:r>
              <a:rPr lang="en-US" sz="1800">
                <a:latin typeface="Helvetica" charset="0"/>
                <a:cs typeface="Helvetica" charset="0"/>
                <a:sym typeface="Helvetica" charset="0"/>
              </a:rPr>
              <a:t>We</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ve just completed a year-long FundRef pilot that ran until March of this year, and involved these organisations - the publishers on the left, and the funding bodies on the right. On successful completion of the pilot project the CrossRef board approved the FundRef service to go into production, which we did with our launch on May 28th.</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Rot="1" noChangeAspect="1" noChangeArrowheads="1"/>
          </p:cNvSpPr>
          <p:nvPr>
            <p:ph type="sldImg"/>
          </p:nvPr>
        </p:nvSpPr>
        <p:spPr/>
      </p:sp>
      <p:sp>
        <p:nvSpPr>
          <p:cNvPr id="75778" name="Rectangle 2"/>
          <p:cNvSpPr>
            <a:spLocks noGrp="1" noChangeArrowheads="1"/>
          </p:cNvSpPr>
          <p:nvPr>
            <p:ph type="body" idx="1"/>
          </p:nvPr>
        </p:nvSpPr>
        <p:spPr/>
        <p:txBody>
          <a:bodyPr/>
          <a:lstStyle/>
          <a:p>
            <a:pPr defTabSz="457200"/>
            <a:r>
              <a:rPr lang="en-US" sz="1800">
                <a:latin typeface="Helvetica" charset="0"/>
                <a:cs typeface="Helvetica" charset="0"/>
                <a:sym typeface="Helvetica" charset="0"/>
              </a:rPr>
              <a:t>One of the key things that came out of the pilot and is central to the project is an agreed taxonomy of funding bodies. The FundRef Registry has been created from a list donated to the project by Elsevier, and currently consists of around 4000 international funder names. The list data is and will be freely available under a CC0 license waiver. The Registry will be updated monthly, and new organisations sugested by publishers or funding bodies themselves will be added after curation.  This is the list that publishers will use to collect information from authors on submission. </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Rot="1" noChangeAspect="1" noChangeArrowheads="1"/>
          </p:cNvSpPr>
          <p:nvPr>
            <p:ph type="sldImg"/>
          </p:nvPr>
        </p:nvSpPr>
        <p:spPr/>
      </p:sp>
      <p:sp>
        <p:nvSpPr>
          <p:cNvPr id="77826" name="Rectangle 2"/>
          <p:cNvSpPr>
            <a:spLocks noGrp="1" noChangeArrowheads="1"/>
          </p:cNvSpPr>
          <p:nvPr>
            <p:ph type="body" idx="1"/>
          </p:nvPr>
        </p:nvSpPr>
        <p:spPr/>
        <p:txBody>
          <a:bodyPr/>
          <a:lstStyle/>
          <a:p>
            <a:pPr defTabSz="457200"/>
            <a:r>
              <a:rPr lang="en-US" sz="1800">
                <a:latin typeface="Helvetica" charset="0"/>
                <a:cs typeface="Helvetica" charset="0"/>
                <a:sym typeface="Helvetica" charset="0"/>
              </a:rPr>
              <a:t>But the key piece is that the funding information is now centrally stored in the CrossRef database and can be queried. These three pieces of information - the DOI, the funding source or sources and award numbers are tied together in the metadata, making each of them discoverable via any of the other. </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Grp="1" noRot="1" noChangeAspect="1" noChangeArrowheads="1"/>
          </p:cNvSpPr>
          <p:nvPr>
            <p:ph type="sldImg"/>
          </p:nvPr>
        </p:nvSpPr>
        <p:spPr/>
      </p:sp>
      <p:sp>
        <p:nvSpPr>
          <p:cNvPr id="79874" name="Rectangle 2"/>
          <p:cNvSpPr>
            <a:spLocks noGrp="1" noChangeArrowheads="1"/>
          </p:cNvSpPr>
          <p:nvPr>
            <p:ph type="body" idx="1"/>
          </p:nvPr>
        </p:nvSpPr>
        <p:spPr/>
        <p:txBody>
          <a:bodyPr/>
          <a:lstStyle/>
          <a:p>
            <a:pPr defTabSz="457200"/>
            <a:r>
              <a:rPr lang="en-US" sz="1800">
                <a:latin typeface="Helvetica" charset="0"/>
                <a:cs typeface="Helvetica" charset="0"/>
                <a:sym typeface="Helvetica" charset="0"/>
              </a:rPr>
              <a:t>Taking this a step further, once this information is in the CrossRef database and ORCIDs are also being deposited, you have a scenario in which you can look up a researcher, find their publications, and see how their research was funded, or look up a grant number, see its associated DOIs and which researchers contributed to those </a:t>
            </a:r>
            <a:r>
              <a:rPr lang="en-US" sz="1800">
                <a:latin typeface="Trade Gothic LT Std" charset="0"/>
                <a:cs typeface="Trade Gothic LT Std" charset="0"/>
                <a:sym typeface="Trade Gothic LT Std" charset="0"/>
              </a:rPr>
              <a:t>publications</a:t>
            </a:r>
            <a:r>
              <a:rPr lang="en-US" sz="1800">
                <a:latin typeface="Helvetica" charset="0"/>
                <a:cs typeface="Helvetica" charset="0"/>
                <a:sym typeface="Helvetica" charset="0"/>
              </a:rPr>
              <a:t>. I</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ll come back to querying the data later....</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p:sp>
      <p:sp>
        <p:nvSpPr>
          <p:cNvPr id="81922" name="Rectangle 2"/>
          <p:cNvSpPr>
            <a:spLocks noGrp="1" noChangeArrowheads="1"/>
          </p:cNvSpPr>
          <p:nvPr>
            <p:ph type="body" idx="1"/>
          </p:nvPr>
        </p:nvSpPr>
        <p:spPr/>
        <p:txBody>
          <a:bodyPr/>
          <a:lstStyle/>
          <a:p>
            <a:pPr defTabSz="457200"/>
            <a:r>
              <a:rPr lang="en-US" sz="1800">
                <a:latin typeface="Helvetica" charset="0"/>
                <a:cs typeface="Helvetica" charset="0"/>
                <a:sym typeface="Helvetica" charset="0"/>
              </a:rPr>
              <a:t>Then, when this data is in the CrossRef database publishers, funder and other interested parties can search on it, either through our FundRef Search interface or using one of our query APIs. FundRef Search is an interface specifically for looking up funding bodies and seeing papers that have resulted from their grants. If you want to look up award numbers or papers you will need to use CrossRef Metadata Search, which I will come to in a moment. </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Rot="1" noChangeAspect="1" noChangeArrowheads="1"/>
          </p:cNvSpPr>
          <p:nvPr>
            <p:ph type="sldImg"/>
          </p:nvPr>
        </p:nvSpPr>
        <p:spPr/>
      </p:sp>
      <p:sp>
        <p:nvSpPr>
          <p:cNvPr id="83970" name="Rectangle 2"/>
          <p:cNvSpPr>
            <a:spLocks noGrp="1" noChangeArrowheads="1"/>
          </p:cNvSpPr>
          <p:nvPr>
            <p:ph type="body" idx="1"/>
          </p:nvPr>
        </p:nvSpPr>
        <p:spPr/>
        <p:txBody>
          <a:bodyPr/>
          <a:lstStyle/>
          <a:p>
            <a:r>
              <a:rPr lang="en-US"/>
              <a:t>FundRef Search directs the user to search using one of the funding body names in the registry. It handles acronyms so NIH will bring up the National Institutes of Health as in this example. You</a:t>
            </a:r>
            <a:r>
              <a:rPr lang="ja-JP" altLang="en-US"/>
              <a:t>’</a:t>
            </a:r>
            <a:r>
              <a:rPr lang="en-US"/>
              <a:t>ll see that countries are listed - which is important because more than one country has a </a:t>
            </a:r>
            <a:r>
              <a:rPr lang="ja-JP" altLang="en-US"/>
              <a:t>“</a:t>
            </a:r>
            <a:r>
              <a:rPr lang="en-US"/>
              <a:t>National Science Foundation</a:t>
            </a:r>
            <a:r>
              <a:rPr lang="ja-JP" altLang="en-US"/>
              <a:t>”</a:t>
            </a:r>
            <a:r>
              <a:rPr lang="en-US"/>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p:sp>
      <p:sp>
        <p:nvSpPr>
          <p:cNvPr id="19458" name="Rectangle 2"/>
          <p:cNvSpPr>
            <a:spLocks noGrp="1" noChangeArrowheads="1"/>
          </p:cNvSpPr>
          <p:nvPr>
            <p:ph type="body" idx="1"/>
          </p:nvPr>
        </p:nvSpPr>
        <p:spPr/>
        <p:txBody>
          <a:bodyPr/>
          <a:lstStyle/>
          <a:p>
            <a:r>
              <a:rPr lang="en-US"/>
              <a:t>First of all - something that represents one of the key changes in scholarly communications is something I</a:t>
            </a:r>
            <a:r>
              <a:rPr lang="ja-JP" altLang="en-US"/>
              <a:t>’</a:t>
            </a:r>
            <a:r>
              <a:rPr lang="en-US"/>
              <a:t>m sure everyone is familiar with - and that is Google. Google came into existence in 1998 and is now a powerhouse and it</a:t>
            </a:r>
            <a:r>
              <a:rPr lang="ja-JP" altLang="en-US"/>
              <a:t>’</a:t>
            </a:r>
            <a:r>
              <a:rPr lang="en-US"/>
              <a:t>s changed how people search, of course, but more fundamentally it changes how people discover information and what they know.. </a:t>
            </a:r>
          </a:p>
          <a:p>
            <a:endParaRPr lang="en-US"/>
          </a:p>
          <a:p>
            <a:r>
              <a:rPr lang="en-US"/>
              <a:t>Numerous studies have shown that if something isn</a:t>
            </a:r>
            <a:r>
              <a:rPr lang="ja-JP" altLang="en-US"/>
              <a:t>’</a:t>
            </a:r>
            <a:r>
              <a:rPr lang="en-US"/>
              <a:t>t on the first page of results in Google it</a:t>
            </a:r>
            <a:r>
              <a:rPr lang="ja-JP" altLang="en-US"/>
              <a:t>’</a:t>
            </a:r>
            <a:r>
              <a:rPr lang="en-US"/>
              <a:t>s like it doesn</a:t>
            </a:r>
            <a:r>
              <a:rPr lang="ja-JP" altLang="en-US"/>
              <a:t>’</a:t>
            </a:r>
            <a:r>
              <a:rPr lang="en-US"/>
              <a:t>t exist. Changes expectations - scholarly services and content need to operate under Google rules Google isn</a:t>
            </a:r>
            <a:r>
              <a:rPr lang="ja-JP" altLang="en-US"/>
              <a:t>’</a:t>
            </a:r>
            <a:r>
              <a:rPr lang="en-US"/>
              <a:t>t just a consumer service - Google Scholar targets scholarly information and is doing citation indexing - h-indexes and other metrics and creating profile pages for researchers.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Rot="1" noChangeAspect="1" noChangeArrowheads="1"/>
          </p:cNvSpPr>
          <p:nvPr>
            <p:ph type="sldImg"/>
          </p:nvPr>
        </p:nvSpPr>
        <p:spPr/>
      </p:sp>
      <p:sp>
        <p:nvSpPr>
          <p:cNvPr id="86018" name="Rectangle 2"/>
          <p:cNvSpPr>
            <a:spLocks noGrp="1" noChangeArrowheads="1"/>
          </p:cNvSpPr>
          <p:nvPr>
            <p:ph type="body" idx="1"/>
          </p:nvPr>
        </p:nvSpPr>
        <p:spPr/>
        <p:txBody>
          <a:bodyPr/>
          <a:lstStyle/>
          <a:p>
            <a:pPr defTabSz="457200"/>
            <a:r>
              <a:rPr lang="en-US" sz="1800">
                <a:latin typeface="Helvetica" charset="0"/>
                <a:cs typeface="Helvetica" charset="0"/>
                <a:sym typeface="Helvetica" charset="0"/>
              </a:rPr>
              <a:t>Here I</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ve used FundRef Search to look up the US NIH. You can see that it has returned a list of articles that have the NIH listed as a funder. In the first result we have the NIH listed as the funder but with no grant number. The second and third results show one grant number and then several. And the fourth article has NIH listed as one of three funding bodies, each with their own related award numbers. </a:t>
            </a:r>
          </a:p>
          <a:p>
            <a:pPr defTabSz="457200"/>
            <a:r>
              <a:rPr lang="en-US" sz="1800">
                <a:latin typeface="Helvetica" charset="0"/>
                <a:cs typeface="Helvetica" charset="0"/>
                <a:sym typeface="Helvetica" charset="0"/>
              </a:rPr>
              <a:t>Looking to the left of the screen you can see the heirarchy of funding bodies taken from the Registry. The NIH falls under the US Dept of Health and Human Services, a and below are all of the subsidiary funding bodies of the NIH itself. The default results are research funded by the organisation you searched on - but you have the option to include all subsidiary organisations too by checking the box at the top of the list. Then you will see results that list NIH and all of its subsidiary organisations. </a:t>
            </a:r>
          </a:p>
          <a:p>
            <a:pPr defTabSz="457200"/>
            <a:r>
              <a:rPr lang="en-US" sz="1800">
                <a:latin typeface="Helvetica" charset="0"/>
                <a:cs typeface="Helvetica" charset="0"/>
                <a:sym typeface="Helvetica" charset="0"/>
              </a:rPr>
              <a:t>We</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ve just added this heirarchical browsing in so it</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s a little bit of a work in progress and we</a:t>
            </a:r>
            <a:r>
              <a:rPr lang="ja-JP" altLang="en-US" sz="1800">
                <a:latin typeface="Helvetica" charset="0"/>
                <a:cs typeface="Helvetica" charset="0"/>
                <a:sym typeface="Helvetica" charset="0"/>
              </a:rPr>
              <a:t>’</a:t>
            </a:r>
            <a:r>
              <a:rPr lang="en-US" sz="1800">
                <a:latin typeface="Helvetica" charset="0"/>
                <a:cs typeface="Helvetica" charset="0"/>
                <a:sym typeface="Helvetica" charset="0"/>
              </a:rPr>
              <a:t>re missing the heirarchies for a few organisations, but it should give some really useful options for viewing a wider or narrower group of related funding bodies.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Rot="1" noChangeAspect="1" noChangeArrowheads="1"/>
          </p:cNvSpPr>
          <p:nvPr>
            <p:ph type="sldImg"/>
          </p:nvPr>
        </p:nvSpPr>
        <p:spPr/>
      </p:sp>
      <p:sp>
        <p:nvSpPr>
          <p:cNvPr id="88066" name="Rectangle 2"/>
          <p:cNvSpPr>
            <a:spLocks noGrp="1" noChangeArrowheads="1"/>
          </p:cNvSpPr>
          <p:nvPr>
            <p:ph type="body" idx="1"/>
          </p:nvPr>
        </p:nvSpPr>
        <p:spPr/>
        <p:txBody>
          <a:bodyPr/>
          <a:lstStyle/>
          <a:p>
            <a:r>
              <a:rPr lang="en-US"/>
              <a:t>As I said the FundRef Search interface lets you look up on funder names only - this is to allow us to pre-populate the standard names in the FundRef Registry as search terms. If you have other metadata and want to search on something else, you should use CrossRef Metadata Search, which as you might expect searches across all of the metadata in the CrossRef database.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Rot="1" noChangeAspect="1" noChangeArrowheads="1"/>
          </p:cNvSpPr>
          <p:nvPr>
            <p:ph type="sldImg"/>
          </p:nvPr>
        </p:nvSpPr>
        <p:spPr/>
      </p:sp>
      <p:sp>
        <p:nvSpPr>
          <p:cNvPr id="90114" name="Rectangle 2"/>
          <p:cNvSpPr>
            <a:spLocks noGrp="1" noChangeArrowheads="1"/>
          </p:cNvSpPr>
          <p:nvPr>
            <p:ph type="body" idx="1"/>
          </p:nvPr>
        </p:nvSpPr>
        <p:spPr/>
        <p:txBody>
          <a:bodyPr/>
          <a:lstStyle/>
          <a:p>
            <a:r>
              <a:rPr lang="en-US"/>
              <a:t>Here I</a:t>
            </a:r>
            <a:r>
              <a:rPr lang="ja-JP" altLang="en-US"/>
              <a:t>’</a:t>
            </a:r>
            <a:r>
              <a:rPr lang="en-US"/>
              <a:t>ve entered a grant number and it has returned the associated journal article.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Grp="1" noRot="1" noChangeAspect="1" noChangeArrowheads="1"/>
          </p:cNvSpPr>
          <p:nvPr>
            <p:ph type="sldImg"/>
          </p:nvPr>
        </p:nvSpPr>
        <p:spPr/>
      </p:sp>
      <p:sp>
        <p:nvSpPr>
          <p:cNvPr id="92162" name="Rectangle 2"/>
          <p:cNvSpPr>
            <a:spLocks noGrp="1" noChangeArrowheads="1"/>
          </p:cNvSpPr>
          <p:nvPr>
            <p:ph type="body" idx="1"/>
          </p:nvPr>
        </p:nvSpPr>
        <p:spPr/>
        <p:txBody>
          <a:bodyPr/>
          <a:lstStyle/>
          <a:p>
            <a:r>
              <a:rPr lang="en-US"/>
              <a:t>Or you can enter a DOI and get the corresponding article metadata, including the funding information where it</a:t>
            </a:r>
            <a:r>
              <a:rPr lang="ja-JP" altLang="en-US"/>
              <a:t>’</a:t>
            </a:r>
            <a:r>
              <a:rPr lang="en-US"/>
              <a:t>s available.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Grp="1" noRot="1" noChangeAspect="1" noChangeArrowheads="1"/>
          </p:cNvSpPr>
          <p:nvPr>
            <p:ph type="sldImg"/>
          </p:nvPr>
        </p:nvSpPr>
        <p:spPr/>
      </p:sp>
      <p:sp>
        <p:nvSpPr>
          <p:cNvPr id="94210" name="Rectangle 2"/>
          <p:cNvSpPr>
            <a:spLocks noGrp="1" noChangeArrowheads="1"/>
          </p:cNvSpPr>
          <p:nvPr>
            <p:ph type="body" idx="1"/>
          </p:nvPr>
        </p:nvSpPr>
        <p:spPr/>
        <p:txBody>
          <a:bodyPr/>
          <a:lstStyle/>
          <a:p>
            <a:r>
              <a:rPr lang="en-US"/>
              <a:t>Or you can enter an ORCID and return that authors papers with the funding information included. While I</a:t>
            </a:r>
            <a:r>
              <a:rPr lang="ja-JP" altLang="en-US"/>
              <a:t>’</a:t>
            </a:r>
            <a:r>
              <a:rPr lang="en-US"/>
              <a:t>m explaining all of this I must include the obvious caveat: FundRef has just launched so we have very little funding information in our database - just around 16,000 DOIs have funding data at present and mostly from physics journals. So a search for the Wellcome Trust won</a:t>
            </a:r>
            <a:r>
              <a:rPr lang="ja-JP" altLang="en-US"/>
              <a:t>’</a:t>
            </a:r>
            <a:r>
              <a:rPr lang="en-US"/>
              <a:t>t return any results for example. But if you search on a funding body and don</a:t>
            </a:r>
            <a:r>
              <a:rPr lang="ja-JP" altLang="en-US"/>
              <a:t>’</a:t>
            </a:r>
            <a:r>
              <a:rPr lang="en-US"/>
              <a:t>t see any results please don</a:t>
            </a:r>
            <a:r>
              <a:rPr lang="ja-JP" altLang="en-US"/>
              <a:t>’</a:t>
            </a:r>
            <a:r>
              <a:rPr lang="en-US"/>
              <a:t>t be alarmed - as more publishers deposit funding metadata you will start to see these results appear. The same is true of ORCIDs - a relatively small number of publisher depositing ORCIDs at this time, but again this will grow in the course of the year. </a:t>
            </a:r>
          </a:p>
          <a:p>
            <a:r>
              <a:rPr lang="en-US"/>
              <a:t>So we really need our member publishers to join and start depositing as soon as possible in order to make this a useful resource. I hope that these examples give you an idea of the huge potential for discovery that FundRef is going to offer.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Rot="1" noChangeAspect="1" noChangeArrowheads="1"/>
          </p:cNvSpPr>
          <p:nvPr>
            <p:ph type="sldImg"/>
          </p:nvPr>
        </p:nvSpPr>
        <p:spPr/>
      </p:sp>
      <p:sp>
        <p:nvSpPr>
          <p:cNvPr id="96258" name="Rectangle 2"/>
          <p:cNvSpPr>
            <a:spLocks noGrp="1" noChangeArrowheads="1"/>
          </p:cNvSpPr>
          <p:nvPr>
            <p:ph type="body" idx="1"/>
          </p:nvPr>
        </p:nvSpPr>
        <p:spPr/>
        <p:txBody>
          <a:bodyPr/>
          <a:lstStyle/>
          <a:p>
            <a:r>
              <a:rPr lang="en-US"/>
              <a:t>These are the CrossRef members who have signed up to FundRef so far (23) - those in bold have also started depositing metadata. Please do ensure that you sign the FundRef agreement before you start depositing so that we can list you as an official participant.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Grp="1" noRot="1" noChangeAspect="1" noChangeArrowheads="1"/>
          </p:cNvSpPr>
          <p:nvPr>
            <p:ph type="sldImg"/>
          </p:nvPr>
        </p:nvSpPr>
        <p:spPr/>
      </p:sp>
      <p:sp>
        <p:nvSpPr>
          <p:cNvPr id="98306" name="Rectangle 2"/>
          <p:cNvSpPr>
            <a:spLocks noGrp="1" noChangeArrowheads="1"/>
          </p:cNvSpPr>
          <p:nvPr>
            <p:ph type="body" idx="1"/>
          </p:nvPr>
        </p:nvSpPr>
        <p:spPr/>
        <p:txBody>
          <a:bodyPr/>
          <a:lstStyle/>
          <a:p>
            <a:pPr marL="39688" defTabSz="914400">
              <a:buClr>
                <a:srgbClr val="000000"/>
              </a:buClr>
              <a:buFont typeface="Lucida Grande" charset="0"/>
              <a:buNone/>
            </a:pPr>
            <a:r>
              <a:rPr lang="en-US"/>
              <a:t>So in order to explain how CrossMark has come about, I</a:t>
            </a:r>
            <a:r>
              <a:rPr lang="ja-JP" altLang="en-US"/>
              <a:t>’</a:t>
            </a:r>
            <a:r>
              <a:rPr lang="en-US"/>
              <a:t>m going to start with a couple of fairly simple and statements.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Grp="1" noRot="1" noChangeAspect="1" noChangeArrowheads="1"/>
          </p:cNvSpPr>
          <p:nvPr>
            <p:ph type="sldImg"/>
          </p:nvPr>
        </p:nvSpPr>
        <p:spPr/>
      </p:sp>
      <p:sp>
        <p:nvSpPr>
          <p:cNvPr id="100354" name="Rectangle 2"/>
          <p:cNvSpPr>
            <a:spLocks noGrp="1" noChangeArrowheads="1"/>
          </p:cNvSpPr>
          <p:nvPr>
            <p:ph type="body" idx="1"/>
          </p:nvPr>
        </p:nvSpPr>
        <p:spPr/>
        <p:txBody>
          <a:bodyPr/>
          <a:lstStyle/>
          <a:p>
            <a:pPr marL="39688" defTabSz="914400">
              <a:buClr>
                <a:srgbClr val="000000"/>
              </a:buClr>
              <a:buFont typeface="Lucida Grande" charset="0"/>
              <a:buNone/>
            </a:pPr>
            <a:r>
              <a:rPr lang="en-US"/>
              <a:t>It</a:t>
            </a:r>
            <a:r>
              <a:rPr lang="ja-JP" altLang="en-US"/>
              <a:t>’</a:t>
            </a:r>
            <a:r>
              <a:rPr lang="en-US"/>
              <a:t>s easy to think that once something is published that</a:t>
            </a:r>
            <a:r>
              <a:rPr lang="ja-JP" altLang="en-US"/>
              <a:t>’</a:t>
            </a:r>
            <a:r>
              <a:rPr lang="en-US"/>
              <a:t>s it - the version of record is out there and that</a:t>
            </a:r>
            <a:r>
              <a:rPr lang="ja-JP" altLang="en-US"/>
              <a:t>’</a:t>
            </a:r>
            <a:r>
              <a:rPr lang="en-US"/>
              <a:t>s how it</a:t>
            </a:r>
            <a:r>
              <a:rPr lang="ja-JP" altLang="en-US"/>
              <a:t>’</a:t>
            </a:r>
            <a:r>
              <a:rPr lang="en-US"/>
              <a:t>ll stay. But we know it</a:t>
            </a:r>
            <a:r>
              <a:rPr lang="ja-JP" altLang="en-US"/>
              <a:t>’</a:t>
            </a:r>
            <a:r>
              <a:rPr lang="en-US"/>
              <a:t>s not as simple as that....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Rot="1" noChangeAspect="1" noChangeArrowheads="1"/>
          </p:cNvSpPr>
          <p:nvPr>
            <p:ph type="sldImg"/>
          </p:nvPr>
        </p:nvSpPr>
        <p:spPr/>
      </p:sp>
      <p:sp>
        <p:nvSpPr>
          <p:cNvPr id="102402" name="Rectangle 2"/>
          <p:cNvSpPr>
            <a:spLocks noGrp="1" noChangeArrowheads="1"/>
          </p:cNvSpPr>
          <p:nvPr>
            <p:ph type="body" idx="1"/>
          </p:nvPr>
        </p:nvSpPr>
        <p:spPr/>
        <p:txBody>
          <a:bodyPr/>
          <a:lstStyle/>
          <a:p>
            <a:pPr marL="39688" defTabSz="914400">
              <a:buClr>
                <a:srgbClr val="000000"/>
              </a:buClr>
              <a:buFont typeface="Lucida Grande" charset="0"/>
              <a:buNone/>
            </a:pPr>
            <a:r>
              <a:rPr lang="en-US"/>
              <a:t>Many things can happen to content after it has been published.  It can be corrected, enhanced, retracted or even withdrawn, and of course it</a:t>
            </a:r>
            <a:r>
              <a:rPr lang="ja-JP" altLang="en-US"/>
              <a:t>’</a:t>
            </a:r>
            <a:r>
              <a:rPr lang="en-US"/>
              <a:t>s the publisher</a:t>
            </a:r>
            <a:r>
              <a:rPr lang="ja-JP" altLang="en-US"/>
              <a:t>’</a:t>
            </a:r>
            <a:r>
              <a:rPr lang="en-US"/>
              <a:t>s responsibility to apply these corrections and updates to the literature that they publish.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Rot="1" noChangeAspect="1" noChangeArrowheads="1"/>
          </p:cNvSpPr>
          <p:nvPr>
            <p:ph type="sldImg"/>
          </p:nvPr>
        </p:nvSpPr>
        <p:spPr/>
      </p:sp>
      <p:sp>
        <p:nvSpPr>
          <p:cNvPr id="104450" name="Rectangle 2"/>
          <p:cNvSpPr>
            <a:spLocks noGrp="1" noChangeArrowheads="1"/>
          </p:cNvSpPr>
          <p:nvPr>
            <p:ph type="body" idx="1"/>
          </p:nvPr>
        </p:nvSpPr>
        <p:spPr/>
        <p:txBody>
          <a:bodyPr/>
          <a:lstStyle/>
          <a:p>
            <a:pPr marL="39688" defTabSz="914400">
              <a:buClr>
                <a:srgbClr val="000000"/>
              </a:buClr>
              <a:buFont typeface="Lucida Grande" charset="0"/>
              <a:buNone/>
            </a:pPr>
            <a:r>
              <a:rPr lang="en-US"/>
              <a:t>So CrossMark. At its simplest it</a:t>
            </a:r>
            <a:r>
              <a:rPr lang="ja-JP" altLang="en-US"/>
              <a:t>’</a:t>
            </a:r>
            <a:r>
              <a:rPr lang="en-US"/>
              <a:t>s a logo that publishers will apply to content that they publish. When a reader clicks on the logo they will quickly and easily be able to tell:</a:t>
            </a:r>
          </a:p>
          <a:p>
            <a:pPr marL="39688" defTabSz="914400">
              <a:buClr>
                <a:srgbClr val="000000"/>
              </a:buClr>
              <a:buFont typeface="Lucida Grande" charset="0"/>
              <a:buNone/>
            </a:pPr>
            <a:r>
              <a:rPr lang="en-US"/>
              <a:t>The best way to explain it is to show some examples.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p:sp>
      <p:sp>
        <p:nvSpPr>
          <p:cNvPr id="21506" name="Rectangle 2"/>
          <p:cNvSpPr>
            <a:spLocks noGrp="1" noChangeArrowheads="1"/>
          </p:cNvSpPr>
          <p:nvPr>
            <p:ph type="body" idx="1"/>
          </p:nvPr>
        </p:nvSpPr>
        <p:spPr/>
        <p:txBody>
          <a:bodyPr/>
          <a:lstStyle/>
          <a:p>
            <a:r>
              <a:rPr lang="en-US"/>
              <a:t>Wikipedia - it has problems but it</a:t>
            </a:r>
            <a:r>
              <a:rPr lang="ja-JP" altLang="en-US"/>
              <a:t>’</a:t>
            </a:r>
            <a:r>
              <a:rPr lang="en-US"/>
              <a:t>s good enough and it</a:t>
            </a:r>
            <a:r>
              <a:rPr lang="ja-JP" altLang="en-US"/>
              <a:t>’</a:t>
            </a:r>
            <a:r>
              <a:rPr lang="en-US"/>
              <a:t>s getting used. Researchers are using it for collaborative, self-publishing projects. Publishers need to look at these things, experiment and see how they can get involved. There are many other new, online services being developed.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Grp="1" noRot="1" noChangeAspect="1" noChangeArrowheads="1"/>
          </p:cNvSpPr>
          <p:nvPr>
            <p:ph type="sldImg"/>
          </p:nvPr>
        </p:nvSpPr>
        <p:spPr/>
      </p:sp>
      <p:sp>
        <p:nvSpPr>
          <p:cNvPr id="106498" name="Rectangle 2"/>
          <p:cNvSpPr>
            <a:spLocks noGrp="1" noChangeArrowheads="1"/>
          </p:cNvSpPr>
          <p:nvPr>
            <p:ph type="body" idx="1"/>
          </p:nvPr>
        </p:nvSpPr>
        <p:spPr/>
        <p:txBody>
          <a:bodyPr/>
          <a:lstStyle/>
          <a:p>
            <a:pPr defTabSz="457200"/>
            <a:r>
              <a:rPr lang="en-US" sz="1400"/>
              <a:t>I</a:t>
            </a:r>
            <a:r>
              <a:rPr lang="ja-JP" altLang="en-US" sz="1400">
                <a:latin typeface="Arial" charset="0"/>
                <a:cs typeface="Arial" charset="0"/>
                <a:sym typeface="Arial" charset="0"/>
              </a:rPr>
              <a:t>’</a:t>
            </a:r>
            <a:r>
              <a:rPr lang="en-US" sz="1400"/>
              <a:t>ll start with the most useful common scenario. We</a:t>
            </a:r>
            <a:r>
              <a:rPr lang="ja-JP" altLang="en-US" sz="1400">
                <a:latin typeface="Arial" charset="0"/>
                <a:cs typeface="Arial" charset="0"/>
                <a:sym typeface="Arial" charset="0"/>
              </a:rPr>
              <a:t>’</a:t>
            </a:r>
            <a:r>
              <a:rPr lang="en-US" sz="1400"/>
              <a:t>re looking at a PDF from the Journal of Applied Crystallography. This came from my hard drive. Or I downloaded it from the author</a:t>
            </a:r>
            <a:r>
              <a:rPr lang="ja-JP" altLang="en-US" sz="1400">
                <a:latin typeface="Arial" charset="0"/>
                <a:cs typeface="Arial" charset="0"/>
                <a:sym typeface="Arial" charset="0"/>
              </a:rPr>
              <a:t>’</a:t>
            </a:r>
            <a:r>
              <a:rPr lang="en-US" sz="1400"/>
              <a:t>s web site. Or was it my university</a:t>
            </a:r>
            <a:r>
              <a:rPr lang="ja-JP" altLang="en-US" sz="1400">
                <a:latin typeface="Arial" charset="0"/>
                <a:cs typeface="Arial" charset="0"/>
                <a:sym typeface="Arial" charset="0"/>
              </a:rPr>
              <a:t>’</a:t>
            </a:r>
            <a:r>
              <a:rPr lang="en-US" sz="1400"/>
              <a:t>s institutional repository? Maybe somebody emailed me a copy?  No, wait, I think this was from my Mendeley account. And when was that?</a:t>
            </a:r>
          </a:p>
          <a:p>
            <a:pPr defTabSz="457200"/>
            <a:endParaRPr lang="en-US" sz="1400"/>
          </a:p>
          <a:p>
            <a:pPr defTabSz="457200"/>
            <a:r>
              <a:rPr lang="en-US" sz="1400"/>
              <a:t>At any rate, you see there is a CrossMark logo in the upper left corner. Providing I am online, when I click on the logo it will pop up a webpage...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Rot="1" noChangeAspect="1" noChangeArrowheads="1"/>
          </p:cNvSpPr>
          <p:nvPr>
            <p:ph type="sldImg"/>
          </p:nvPr>
        </p:nvSpPr>
        <p:spPr/>
      </p:sp>
      <p:sp>
        <p:nvSpPr>
          <p:cNvPr id="108546" name="Rectangle 2"/>
          <p:cNvSpPr>
            <a:spLocks noGrp="1" noChangeArrowheads="1"/>
          </p:cNvSpPr>
          <p:nvPr>
            <p:ph type="body" idx="1"/>
          </p:nvPr>
        </p:nvSpPr>
        <p:spPr/>
        <p:txBody>
          <a:bodyPr/>
          <a:lstStyle/>
          <a:p>
            <a:pPr defTabSz="457200"/>
            <a:r>
              <a:rPr lang="en-US" sz="1300"/>
              <a:t>with a pop-up dialogue box giving the latest status. </a:t>
            </a:r>
          </a:p>
          <a:p>
            <a:pPr defTabSz="457200"/>
            <a:r>
              <a:rPr lang="en-US" sz="1300"/>
              <a:t>This is what most people will see - confirmation that the document is up to date, the CrossRef DOI link that will always point to the publisher-maintained copy, and a link to the publisher</a:t>
            </a:r>
            <a:r>
              <a:rPr lang="ja-JP" altLang="en-US" sz="1300">
                <a:latin typeface="Arial" charset="0"/>
                <a:cs typeface="Arial" charset="0"/>
                <a:sym typeface="Arial" charset="0"/>
              </a:rPr>
              <a:t>’</a:t>
            </a:r>
            <a:r>
              <a:rPr lang="en-US" sz="1300"/>
              <a:t>s policies. </a:t>
            </a:r>
          </a:p>
          <a:p>
            <a:pPr defTabSz="457200"/>
            <a:r>
              <a:rPr lang="en-US" sz="1300"/>
              <a:t>There are no updates. This time.... (click) And the box also tells the reader that Future updates - if any - will be listed below, so getting them used to the idea that if changes happen, this is where they can find them.</a:t>
            </a:r>
          </a:p>
          <a:p>
            <a:pPr defTabSz="457200"/>
            <a:r>
              <a:rPr lang="en-US" sz="1300"/>
              <a:t>But what if there had been a correction?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Grp="1" noRot="1" noChangeAspect="1" noChangeArrowheads="1"/>
          </p:cNvSpPr>
          <p:nvPr>
            <p:ph type="sldImg"/>
          </p:nvPr>
        </p:nvSpPr>
        <p:spPr/>
      </p:sp>
      <p:sp>
        <p:nvSpPr>
          <p:cNvPr id="110594" name="Rectangle 2"/>
          <p:cNvSpPr>
            <a:spLocks noGrp="1" noChangeArrowheads="1"/>
          </p:cNvSpPr>
          <p:nvPr>
            <p:ph type="body" idx="1"/>
          </p:nvPr>
        </p:nvSpPr>
        <p:spPr/>
        <p:txBody>
          <a:bodyPr/>
          <a:lstStyle/>
          <a:p>
            <a:pPr defTabSz="457200"/>
            <a:r>
              <a:rPr lang="en-US" sz="1800"/>
              <a:t>Here</a:t>
            </a:r>
            <a:r>
              <a:rPr lang="ja-JP" altLang="en-US" sz="1800">
                <a:latin typeface="Arial" charset="0"/>
                <a:cs typeface="Arial" charset="0"/>
                <a:sym typeface="Arial" charset="0"/>
              </a:rPr>
              <a:t>’</a:t>
            </a:r>
            <a:r>
              <a:rPr lang="en-US" sz="1800"/>
              <a:t>s another PDF. (For the record, this example is a mock-up from the fictitious Journal of Psychoceramics.) The CrossMark logo in a different place (click), though it works the same way. </a:t>
            </a:r>
          </a:p>
          <a:p>
            <a:pPr defTabSz="457200"/>
            <a:r>
              <a:rPr lang="en-US" sz="1800"/>
              <a:t>I just click on the logo.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Rot="1" noChangeAspect="1" noChangeArrowheads="1"/>
          </p:cNvSpPr>
          <p:nvPr>
            <p:ph type="sldImg"/>
          </p:nvPr>
        </p:nvSpPr>
        <p:spPr/>
      </p:sp>
      <p:sp>
        <p:nvSpPr>
          <p:cNvPr id="112642" name="Rectangle 2"/>
          <p:cNvSpPr>
            <a:spLocks noGrp="1" noChangeArrowheads="1"/>
          </p:cNvSpPr>
          <p:nvPr>
            <p:ph type="body" idx="1"/>
          </p:nvPr>
        </p:nvSpPr>
        <p:spPr/>
        <p:txBody>
          <a:bodyPr/>
          <a:lstStyle/>
          <a:p>
            <a:pPr defTabSz="457200"/>
            <a:r>
              <a:rPr lang="en-US" sz="1400"/>
              <a:t>Here, clicking on the logo brings up the same CrossMark dialog box... but I discover that there was a clarification issued for this document. It gives a link to the correction.</a:t>
            </a:r>
          </a:p>
          <a:p>
            <a:pPr defTabSz="457200"/>
            <a:endParaRPr lang="en-US" sz="1400"/>
          </a:p>
          <a:p>
            <a:pPr defTabSz="457200"/>
            <a:r>
              <a:rPr lang="en-US" sz="1400"/>
              <a:t>All I need to do is click on the CrossRef DOI link (click) to go to the update.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Grp="1" noRot="1" noChangeAspect="1" noChangeArrowheads="1"/>
          </p:cNvSpPr>
          <p:nvPr>
            <p:ph type="sldImg"/>
          </p:nvPr>
        </p:nvSpPr>
        <p:spPr/>
      </p:sp>
      <p:sp>
        <p:nvSpPr>
          <p:cNvPr id="114690" name="Rectangle 2"/>
          <p:cNvSpPr>
            <a:spLocks noGrp="1" noChangeArrowheads="1"/>
          </p:cNvSpPr>
          <p:nvPr>
            <p:ph type="body" idx="1"/>
          </p:nvPr>
        </p:nvSpPr>
        <p:spPr/>
        <p:txBody>
          <a:bodyPr/>
          <a:lstStyle/>
          <a:p>
            <a:pPr defTabSz="457200"/>
            <a:r>
              <a:rPr lang="en-US"/>
              <a:t>Of course, these work the same way on publisher</a:t>
            </a:r>
            <a:r>
              <a:rPr lang="ja-JP" altLang="en-US">
                <a:latin typeface="Arial" charset="0"/>
                <a:cs typeface="Arial" charset="0"/>
                <a:sym typeface="Arial" charset="0"/>
              </a:rPr>
              <a:t>’</a:t>
            </a:r>
            <a:r>
              <a:rPr lang="en-US"/>
              <a:t>s HTML pages. (Click) You see a real article from The Proceedings of The Royal Society B on Royal Society</a:t>
            </a:r>
            <a:r>
              <a:rPr lang="ja-JP" altLang="en-US">
                <a:latin typeface="Arial" charset="0"/>
                <a:cs typeface="Arial" charset="0"/>
                <a:sym typeface="Arial" charset="0"/>
              </a:rPr>
              <a:t>’</a:t>
            </a:r>
            <a:r>
              <a:rPr lang="en-US"/>
              <a:t>s website. The CrossMark logo appears just above the article title here.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Grp="1" noRot="1" noChangeAspect="1" noChangeArrowheads="1"/>
          </p:cNvSpPr>
          <p:nvPr>
            <p:ph type="sldImg"/>
          </p:nvPr>
        </p:nvSpPr>
        <p:spPr/>
      </p:sp>
      <p:sp>
        <p:nvSpPr>
          <p:cNvPr id="116738" name="Rectangle 2"/>
          <p:cNvSpPr>
            <a:spLocks noGrp="1" noChangeArrowheads="1"/>
          </p:cNvSpPr>
          <p:nvPr>
            <p:ph type="body" idx="1"/>
          </p:nvPr>
        </p:nvSpPr>
        <p:spPr/>
        <p:txBody>
          <a:bodyPr/>
          <a:lstStyle/>
          <a:p>
            <a:pPr marL="39688" defTabSz="914400">
              <a:buClr>
                <a:srgbClr val="000000"/>
              </a:buClr>
              <a:buFont typeface="Lucida Grande" charset="0"/>
              <a:buNone/>
            </a:pPr>
            <a:r>
              <a:rPr lang="en-US"/>
              <a:t>Rolling your mouse over the logo brings up a text box that says Click to get updates and verify authenticity. And then when you click on the logo</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Rot="1" noChangeAspect="1" noChangeArrowheads="1"/>
          </p:cNvSpPr>
          <p:nvPr>
            <p:ph type="sldImg"/>
          </p:nvPr>
        </p:nvSpPr>
        <p:spPr/>
      </p:sp>
      <p:sp>
        <p:nvSpPr>
          <p:cNvPr id="118786" name="Rectangle 2"/>
          <p:cNvSpPr>
            <a:spLocks noGrp="1" noChangeArrowheads="1"/>
          </p:cNvSpPr>
          <p:nvPr>
            <p:ph type="body" idx="1"/>
          </p:nvPr>
        </p:nvSpPr>
        <p:spPr/>
        <p:txBody>
          <a:bodyPr/>
          <a:lstStyle/>
          <a:p>
            <a:pPr marL="39688" defTabSz="914400">
              <a:buClr>
                <a:srgbClr val="000000"/>
              </a:buClr>
              <a:buFont typeface="Lucida Grande" charset="0"/>
              <a:buNone/>
            </a:pPr>
            <a:r>
              <a:rPr lang="en-US" sz="1400"/>
              <a:t>You see the CrossMark dialog box. And this is what most people will see - confirmation that the document is up to date, the CrossRef DOI link that will always point to the publisher-maintained copy, and a link to the publisher</a:t>
            </a:r>
            <a:r>
              <a:rPr lang="ja-JP" altLang="en-US" sz="1400"/>
              <a:t>’</a:t>
            </a:r>
            <a:r>
              <a:rPr lang="en-US" sz="1400"/>
              <a:t>s policies. The box also tells the reader that Future updates - if any - will be listed below, so getting them used to the idea that if changes happen, this is where they can find them. </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Grp="1" noRot="1" noChangeAspect="1" noChangeArrowheads="1"/>
          </p:cNvSpPr>
          <p:nvPr>
            <p:ph type="sldImg"/>
          </p:nvPr>
        </p:nvSpPr>
        <p:spPr/>
      </p:sp>
      <p:sp>
        <p:nvSpPr>
          <p:cNvPr id="120834" name="Rectangle 2"/>
          <p:cNvSpPr>
            <a:spLocks noGrp="1" noChangeArrowheads="1"/>
          </p:cNvSpPr>
          <p:nvPr>
            <p:ph type="body" idx="1"/>
          </p:nvPr>
        </p:nvSpPr>
        <p:spPr/>
        <p:txBody>
          <a:bodyPr/>
          <a:lstStyle/>
          <a:p>
            <a:pPr marL="39688" defTabSz="914400">
              <a:buClr>
                <a:srgbClr val="000000"/>
              </a:buClr>
              <a:buFont typeface="Lucida Grande" charset="0"/>
              <a:buNone/>
            </a:pPr>
            <a:r>
              <a:rPr lang="en-US"/>
              <a:t>The second example is of a corrected article from another of our pilot publishers, the International Union of Crystallographers. Here, clicking on the logo brings up the same CrossMark dialog box...</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Grp="1" noRot="1" noChangeAspect="1" noChangeArrowheads="1"/>
          </p:cNvSpPr>
          <p:nvPr>
            <p:ph type="sldImg"/>
          </p:nvPr>
        </p:nvSpPr>
        <p:spPr/>
      </p:sp>
      <p:sp>
        <p:nvSpPr>
          <p:cNvPr id="122882" name="Rectangle 2"/>
          <p:cNvSpPr>
            <a:spLocks noGrp="1" noChangeArrowheads="1"/>
          </p:cNvSpPr>
          <p:nvPr>
            <p:ph type="body" idx="1"/>
          </p:nvPr>
        </p:nvSpPr>
        <p:spPr/>
        <p:txBody>
          <a:bodyPr/>
          <a:lstStyle/>
          <a:p>
            <a:pPr marL="39688" defTabSz="914400">
              <a:buClr>
                <a:srgbClr val="000000"/>
              </a:buClr>
              <a:buFont typeface="Lucida Grande" charset="0"/>
              <a:buNone/>
            </a:pPr>
            <a:r>
              <a:rPr lang="en-US"/>
              <a:t>..but with information that alerts the reader to changes. Updates are available for this document. It says that there is a correction and gives a link to the correction.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Grp="1" noRot="1" noChangeAspect="1" noChangeArrowheads="1"/>
          </p:cNvSpPr>
          <p:nvPr>
            <p:ph type="sldImg"/>
          </p:nvPr>
        </p:nvSpPr>
        <p:spPr/>
      </p:sp>
      <p:sp>
        <p:nvSpPr>
          <p:cNvPr id="124930" name="Rectangle 2"/>
          <p:cNvSpPr>
            <a:spLocks noGrp="1" noChangeArrowheads="1"/>
          </p:cNvSpPr>
          <p:nvPr>
            <p:ph type="body" idx="1"/>
          </p:nvPr>
        </p:nvSpPr>
        <p:spPr/>
        <p:txBody>
          <a:bodyPr/>
          <a:lstStyle/>
          <a:p>
            <a:pPr marL="39688" defTabSz="914400">
              <a:buClr>
                <a:srgbClr val="000000"/>
              </a:buClr>
              <a:buFont typeface="Lucida Grande" charset="0"/>
              <a:buNone/>
            </a:pPr>
            <a:r>
              <a:rPr lang="en-US"/>
              <a:t>You may have noticed in that previous example that there is an additional tab appearing in the dialogue box at the top here - the record tab.</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p:sp>
      <p:sp>
        <p:nvSpPr>
          <p:cNvPr id="23554" name="Rectangle 2"/>
          <p:cNvSpPr>
            <a:spLocks noGrp="1" noChangeArrowheads="1"/>
          </p:cNvSpPr>
          <p:nvPr>
            <p:ph type="body" idx="1"/>
          </p:nvPr>
        </p:nvSpPr>
        <p:spPr/>
        <p:txBody>
          <a:bodyPr/>
          <a:lstStyle/>
          <a:p>
            <a:r>
              <a:rPr lang="en-US"/>
              <a:t>Current reality for scholarly publishers of any kind....links - Google PageRank algorithm.</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Grp="1" noRot="1" noChangeAspect="1" noChangeArrowheads="1"/>
          </p:cNvSpPr>
          <p:nvPr>
            <p:ph type="sldImg"/>
          </p:nvPr>
        </p:nvSpPr>
        <p:spPr/>
      </p:sp>
      <p:sp>
        <p:nvSpPr>
          <p:cNvPr id="126978" name="Rectangle 2"/>
          <p:cNvSpPr>
            <a:spLocks noGrp="1" noChangeArrowheads="1"/>
          </p:cNvSpPr>
          <p:nvPr>
            <p:ph type="body" idx="1"/>
          </p:nvPr>
        </p:nvSpPr>
        <p:spPr/>
        <p:txBody>
          <a:bodyPr/>
          <a:lstStyle/>
          <a:p>
            <a:pPr marL="39688" defTabSz="914400">
              <a:buClr>
                <a:srgbClr val="000000"/>
              </a:buClr>
              <a:buFont typeface="Lucida Grande" charset="0"/>
              <a:buNone/>
            </a:pPr>
            <a:r>
              <a:rPr lang="en-US" sz="1300"/>
              <a:t>This is where you can show additional metadata about the piece of content if you choose to do so. The publisher decides what to put here and can use these fields to define publication practices. You don</a:t>
            </a:r>
            <a:r>
              <a:rPr lang="ja-JP" altLang="en-US" sz="1300"/>
              <a:t>’</a:t>
            </a:r>
            <a:r>
              <a:rPr lang="en-US" sz="1300"/>
              <a:t>t have to populate this tab at all if you prefer not to, and if you don</a:t>
            </a:r>
            <a:r>
              <a:rPr lang="ja-JP" altLang="en-US" sz="1300"/>
              <a:t>’</a:t>
            </a:r>
            <a:r>
              <a:rPr lang="en-US" sz="1300"/>
              <a:t>t supply an additional metadata the tab simply won</a:t>
            </a:r>
            <a:r>
              <a:rPr lang="ja-JP" altLang="en-US" sz="1300"/>
              <a:t>’</a:t>
            </a:r>
            <a:r>
              <a:rPr lang="en-US" sz="1300"/>
              <a:t>t show. The fields are defined and labelled by the publisher, and there can be as many or as few as you choose. This particular data from another of our pilot participants, the International Union of Crystallography, and you can see that they are sharing some really useful information on the copyright, review process and publication history. Also useful for FundRef! </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Grp="1" noRot="1" noChangeAspect="1" noChangeArrowheads="1"/>
          </p:cNvSpPr>
          <p:nvPr>
            <p:ph type="sldImg"/>
          </p:nvPr>
        </p:nvSpPr>
        <p:spPr/>
      </p:sp>
      <p:sp>
        <p:nvSpPr>
          <p:cNvPr id="129026" name="Rectangle 2"/>
          <p:cNvSpPr>
            <a:spLocks noGrp="1" noChangeArrowheads="1"/>
          </p:cNvSpPr>
          <p:nvPr>
            <p:ph type="body" idx="1"/>
          </p:nvPr>
        </p:nvSpPr>
        <p:spPr/>
        <p:txBody>
          <a:bodyPr/>
          <a:lstStyle/>
          <a:p>
            <a:pPr marL="39688" defTabSz="914400">
              <a:buClr>
                <a:srgbClr val="000000"/>
              </a:buClr>
              <a:buFont typeface="Lucida Grande" charset="0"/>
              <a:buNone/>
            </a:pPr>
            <a:r>
              <a:rPr lang="en-US" sz="1300"/>
              <a:t>These are a few of the other possible pieces of information that have come up when talking with publishers. CrossRef isn</a:t>
            </a:r>
            <a:r>
              <a:rPr lang="ja-JP" altLang="en-US" sz="1300"/>
              <a:t>’</a:t>
            </a:r>
            <a:r>
              <a:rPr lang="en-US" sz="1300"/>
              <a:t>t going to advise on what publishers should display in the record box, but we expect that communities of interest may develop guidelines or best practices within different areas. There</a:t>
            </a:r>
            <a:r>
              <a:rPr lang="ja-JP" altLang="en-US" sz="1300"/>
              <a:t>’</a:t>
            </a:r>
            <a:r>
              <a:rPr lang="en-US" sz="1300"/>
              <a:t>s already a group of publishers discussing how best to display funding and grant information, for example. </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Grp="1" noRot="1" noChangeAspect="1" noChangeArrowheads="1"/>
          </p:cNvSpPr>
          <p:nvPr>
            <p:ph type="sldImg"/>
          </p:nvPr>
        </p:nvSpPr>
        <p:spPr/>
      </p:sp>
      <p:sp>
        <p:nvSpPr>
          <p:cNvPr id="131074" name="Rectangle 2"/>
          <p:cNvSpPr>
            <a:spLocks noGrp="1" noChangeArrowheads="1"/>
          </p:cNvSpPr>
          <p:nvPr>
            <p:ph type="body" idx="1"/>
          </p:nvPr>
        </p:nvSpPr>
        <p:spPr/>
        <p:txBody>
          <a:bodyPr/>
          <a:lstStyle/>
          <a:p>
            <a:pPr marL="39688" defTabSz="914400">
              <a:buClr>
                <a:srgbClr val="000000"/>
              </a:buClr>
              <a:buFont typeface="Lucida Grande" charset="0"/>
              <a:buNone/>
            </a:pPr>
            <a:r>
              <a:rPr lang="en-US" sz="1300"/>
              <a:t>CrossMark data will be freely available and machine readable and query-able, so could potentially be used in search results to flag content that has status verification and possible additional information, although this is something that we</a:t>
            </a:r>
            <a:r>
              <a:rPr lang="ja-JP" altLang="en-US" sz="1300"/>
              <a:t>’</a:t>
            </a:r>
            <a:r>
              <a:rPr lang="en-US" sz="1300"/>
              <a:t>ve just seen implemented in Microsoft Academic Search.  We have had some conversations with librarians about using CrossMark data to populate link resolvers by pulling back relevant information, and also with other third parties such as bibliographic management systems who might be able to pull status updates into users reference lists and personal libraries. </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
          <p:cNvSpPr>
            <a:spLocks noGrp="1" noRot="1" noChangeAspect="1" noChangeArrowheads="1"/>
          </p:cNvSpPr>
          <p:nvPr>
            <p:ph type="sldImg"/>
          </p:nvPr>
        </p:nvSpPr>
        <p:spPr/>
      </p:sp>
      <p:sp>
        <p:nvSpPr>
          <p:cNvPr id="133122" name="Rectangle 2"/>
          <p:cNvSpPr>
            <a:spLocks noGrp="1" noChangeArrowheads="1"/>
          </p:cNvSpPr>
          <p:nvPr>
            <p:ph type="body" idx="1"/>
          </p:nvPr>
        </p:nvSpPr>
        <p:spPr/>
        <p:txBody>
          <a:bodyPr/>
          <a:lstStyle/>
          <a:p>
            <a:pPr algn="just" defTabSz="457200">
              <a:tabLst>
                <a:tab pos="457200" algn="l"/>
                <a:tab pos="914400" algn="l"/>
                <a:tab pos="1371600" algn="l"/>
                <a:tab pos="1828800" algn="l"/>
                <a:tab pos="2286000" algn="l"/>
                <a:tab pos="3860800" algn="l"/>
              </a:tabLst>
            </a:pPr>
            <a:r>
              <a:rPr lang="en-US" sz="1200">
                <a:latin typeface="Calibri" charset="0"/>
                <a:cs typeface="Calibri" charset="0"/>
                <a:sym typeface="Calibri" charset="0"/>
              </a:rPr>
              <a:t>Microsoft Academic Search implemented CrossMark on their platform in early February and are displaying the CrossMark logo on relevant content within their index. This is a useful development in terms of being able to publicise CrossMark to affiliates and show ways in which the CrossMark data can be used to identify the publisher version of a piece of content. Inera</a:t>
            </a:r>
            <a:r>
              <a:rPr lang="ja-JP" altLang="en-US" sz="1200">
                <a:latin typeface="Calibri" charset="0"/>
                <a:cs typeface="Calibri" charset="0"/>
                <a:sym typeface="Calibri" charset="0"/>
              </a:rPr>
              <a:t>’</a:t>
            </a:r>
            <a:r>
              <a:rPr lang="en-US" sz="1200">
                <a:latin typeface="Calibri" charset="0"/>
                <a:cs typeface="Calibri" charset="0"/>
                <a:sym typeface="Calibri" charset="0"/>
              </a:rPr>
              <a:t>s eXstyles have also just announced that they</a:t>
            </a:r>
            <a:r>
              <a:rPr lang="ja-JP" altLang="en-US" sz="1200">
                <a:latin typeface="Calibri" charset="0"/>
                <a:cs typeface="Calibri" charset="0"/>
                <a:sym typeface="Calibri" charset="0"/>
              </a:rPr>
              <a:t>’</a:t>
            </a:r>
            <a:r>
              <a:rPr lang="en-US" sz="1200">
                <a:latin typeface="Calibri" charset="0"/>
                <a:cs typeface="Calibri" charset="0"/>
                <a:sym typeface="Calibri" charset="0"/>
              </a:rPr>
              <a:t>re supporting CrossMark. If you</a:t>
            </a:r>
            <a:r>
              <a:rPr lang="ja-JP" altLang="en-US" sz="1200">
                <a:latin typeface="Calibri" charset="0"/>
                <a:cs typeface="Calibri" charset="0"/>
                <a:sym typeface="Calibri" charset="0"/>
              </a:rPr>
              <a:t>’</a:t>
            </a:r>
            <a:r>
              <a:rPr lang="en-US" sz="1200">
                <a:latin typeface="Calibri" charset="0"/>
                <a:cs typeface="Calibri" charset="0"/>
                <a:sym typeface="Calibri" charset="0"/>
              </a:rPr>
              <a:t>re using that tool for your references, </a:t>
            </a:r>
            <a:r>
              <a:rPr lang="en-US" sz="1100">
                <a:latin typeface="Arial" charset="0"/>
                <a:cs typeface="Arial" charset="0"/>
                <a:sym typeface="Arial" charset="0"/>
              </a:rPr>
              <a:t>eXtyles will now provide a warning if a reference has a </a:t>
            </a:r>
            <a:r>
              <a:rPr lang="en-US" sz="1100" b="1">
                <a:solidFill>
                  <a:srgbClr val="19245E"/>
                </a:solidFill>
                <a:latin typeface="Arial" charset="0"/>
                <a:cs typeface="Arial" charset="0"/>
                <a:sym typeface="Arial" charset="0"/>
                <a:hlinkClick r:id="rId3"/>
              </a:rPr>
              <a:t>CrossMark</a:t>
            </a:r>
            <a:r>
              <a:rPr lang="en-US" sz="1100">
                <a:latin typeface="Arial" charset="0"/>
                <a:cs typeface="Arial" charset="0"/>
                <a:sym typeface="Arial" charset="0"/>
              </a:rPr>
              <a:t> record that indicates it has been </a:t>
            </a:r>
            <a:r>
              <a:rPr lang="ja-JP" altLang="en-US" sz="1100">
                <a:latin typeface="Arial" charset="0"/>
                <a:cs typeface="Arial" charset="0"/>
                <a:sym typeface="Arial" charset="0"/>
              </a:rPr>
              <a:t>“</a:t>
            </a:r>
            <a:r>
              <a:rPr lang="en-US" sz="1100">
                <a:latin typeface="Arial" charset="0"/>
                <a:cs typeface="Arial" charset="0"/>
                <a:sym typeface="Arial" charset="0"/>
              </a:rPr>
              <a:t>retracted,</a:t>
            </a:r>
            <a:r>
              <a:rPr lang="ja-JP" altLang="en-US" sz="1100">
                <a:latin typeface="Arial" charset="0"/>
                <a:cs typeface="Arial" charset="0"/>
                <a:sym typeface="Arial" charset="0"/>
              </a:rPr>
              <a:t>”</a:t>
            </a:r>
            <a:r>
              <a:rPr lang="en-US" sz="1100">
                <a:latin typeface="Arial" charset="0"/>
                <a:cs typeface="Arial" charset="0"/>
                <a:sym typeface="Arial" charset="0"/>
              </a:rPr>
              <a:t> </a:t>
            </a:r>
            <a:r>
              <a:rPr lang="ja-JP" altLang="en-US" sz="1100">
                <a:latin typeface="Arial" charset="0"/>
                <a:cs typeface="Arial" charset="0"/>
                <a:sym typeface="Arial" charset="0"/>
              </a:rPr>
              <a:t>“</a:t>
            </a:r>
            <a:r>
              <a:rPr lang="en-US" sz="1100">
                <a:latin typeface="Arial" charset="0"/>
                <a:cs typeface="Arial" charset="0"/>
                <a:sym typeface="Arial" charset="0"/>
              </a:rPr>
              <a:t>withdrawn,</a:t>
            </a:r>
            <a:r>
              <a:rPr lang="ja-JP" altLang="en-US" sz="1100">
                <a:latin typeface="Arial" charset="0"/>
                <a:cs typeface="Arial" charset="0"/>
                <a:sym typeface="Arial" charset="0"/>
              </a:rPr>
              <a:t>”</a:t>
            </a:r>
            <a:r>
              <a:rPr lang="en-US" sz="1100">
                <a:latin typeface="Arial" charset="0"/>
                <a:cs typeface="Arial" charset="0"/>
                <a:sym typeface="Arial" charset="0"/>
              </a:rPr>
              <a:t> or </a:t>
            </a:r>
            <a:r>
              <a:rPr lang="ja-JP" altLang="en-US" sz="1100">
                <a:latin typeface="Arial" charset="0"/>
                <a:cs typeface="Arial" charset="0"/>
                <a:sym typeface="Arial" charset="0"/>
              </a:rPr>
              <a:t>“</a:t>
            </a:r>
            <a:r>
              <a:rPr lang="en-US" sz="1100">
                <a:latin typeface="Arial" charset="0"/>
                <a:cs typeface="Arial" charset="0"/>
                <a:sym typeface="Arial" charset="0"/>
              </a:rPr>
              <a:t>removed.</a:t>
            </a:r>
            <a:r>
              <a:rPr lang="ja-JP" altLang="en-US" sz="1100">
                <a:latin typeface="Arial" charset="0"/>
                <a:cs typeface="Arial" charset="0"/>
                <a:sym typeface="Arial" charset="0"/>
              </a:rPr>
              <a:t>”</a:t>
            </a:r>
            <a:endParaRPr lang="en-US" sz="1200">
              <a:latin typeface="Calibri" charset="0"/>
              <a:cs typeface="Calibri" charset="0"/>
              <a:sym typeface="Calibri" charset="0"/>
            </a:endParaRPr>
          </a:p>
          <a:p>
            <a:pPr algn="just" defTabSz="457200">
              <a:tabLst>
                <a:tab pos="457200" algn="l"/>
                <a:tab pos="914400" algn="l"/>
                <a:tab pos="1371600" algn="l"/>
                <a:tab pos="1828800" algn="l"/>
                <a:tab pos="2286000" algn="l"/>
                <a:tab pos="3860800" algn="l"/>
              </a:tabLst>
            </a:pPr>
            <a:endParaRPr lang="en-US" sz="1200">
              <a:latin typeface="Calibri" charset="0"/>
              <a:cs typeface="Calibri" charset="0"/>
              <a:sym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p:sp>
      <p:sp>
        <p:nvSpPr>
          <p:cNvPr id="25602" name="Rectangle 2"/>
          <p:cNvSpPr>
            <a:spLocks noGrp="1" noChangeArrowheads="1"/>
          </p:cNvSpPr>
          <p:nvPr>
            <p:ph type="body" idx="1"/>
          </p:nvPr>
        </p:nvSpPr>
        <p:spPr/>
        <p:txBody>
          <a:bodyPr/>
          <a:lstStyle/>
          <a:p>
            <a:r>
              <a:rPr lang="en-US"/>
              <a:t>Now more specifically for journals - books have been less affected but this is now changing too.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p:sp>
      <p:sp>
        <p:nvSpPr>
          <p:cNvPr id="28674" name="Rectangle 2"/>
          <p:cNvSpPr>
            <a:spLocks noGrp="1" noChangeArrowheads="1"/>
          </p:cNvSpPr>
          <p:nvPr>
            <p:ph type="body" idx="1"/>
          </p:nvPr>
        </p:nvSpPr>
        <p:spPr/>
        <p:txBody>
          <a:bodyPr/>
          <a:lstStyle/>
          <a:p>
            <a:r>
              <a:rPr lang="en-US"/>
              <a:t>In human interaction in general - the worst way to get someone to trust you is to say </a:t>
            </a:r>
            <a:r>
              <a:rPr lang="ja-JP" altLang="en-US"/>
              <a:t>“</a:t>
            </a:r>
            <a:r>
              <a:rPr lang="en-US"/>
              <a:t>trust me</a:t>
            </a:r>
            <a:r>
              <a:rPr lang="ja-JP" altLang="en-US"/>
              <a:t>”</a:t>
            </a:r>
            <a:r>
              <a:rPr lang="en-US"/>
              <a:t> - without providing any other information to enable someone to assess WHY they should trust you.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p:sp>
      <p:sp>
        <p:nvSpPr>
          <p:cNvPr id="30722" name="Rectangle 2"/>
          <p:cNvSpPr>
            <a:spLocks noGrp="1" noChangeArrowheads="1"/>
          </p:cNvSpPr>
          <p:nvPr>
            <p:ph type="body" idx="1"/>
          </p:nvPr>
        </p:nvSpPr>
        <p:spPr/>
        <p:txBody>
          <a:bodyPr/>
          <a:lstStyle/>
          <a:p>
            <a:r>
              <a:rPr lang="en-US"/>
              <a:t>Trust is something that has to be built over time - and it has to be earned. As my colleague Geoffrey Bilder likes to say - the worst way to get somebody to trust you to is to just say </a:t>
            </a:r>
            <a:r>
              <a:rPr lang="ja-JP" altLang="en-US"/>
              <a:t>“</a:t>
            </a:r>
            <a:r>
              <a:rPr lang="en-US"/>
              <a:t>trust me</a:t>
            </a:r>
            <a:r>
              <a:rPr lang="ja-JP" altLang="en-US"/>
              <a:t>”</a:t>
            </a:r>
            <a:r>
              <a:rPr lang="en-US"/>
              <a:t>. publishers have built corporate brands which may have some importance to libraries but none for researchers. What researchers care about are the journal brands. Journals build their brands by performing essential services of Registration, Certification, promoting awareness and maintaining context.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Rot="1" noChangeAspect="1" noChangeArrowheads="1"/>
          </p:cNvSpPr>
          <p:nvPr>
            <p:ph type="sldImg"/>
          </p:nvPr>
        </p:nvSpPr>
        <p:spPr/>
      </p:sp>
      <p:sp>
        <p:nvSpPr>
          <p:cNvPr id="33794" name="Rectangle 2"/>
          <p:cNvSpPr>
            <a:spLocks noGrp="1" noChangeArrowheads="1"/>
          </p:cNvSpPr>
          <p:nvPr>
            <p:ph type="body" idx="1"/>
          </p:nvPr>
        </p:nvSpPr>
        <p:spPr/>
        <p:txBody>
          <a:bodyPr/>
          <a:lstStyle/>
          <a:p>
            <a:pPr defTabSz="457200"/>
            <a:r>
              <a:rPr lang="en-US" sz="1200">
                <a:latin typeface="Helvetica" charset="0"/>
                <a:cs typeface="Helvetica" charset="0"/>
                <a:sym typeface="Helvetica" charset="0"/>
              </a:rPr>
              <a:t>To explain the background of CrossRef</a:t>
            </a:r>
            <a:r>
              <a:rPr lang="ja-JP" altLang="en-US" sz="1200">
                <a:latin typeface="Helvetica" charset="0"/>
                <a:cs typeface="Helvetica" charset="0"/>
                <a:sym typeface="Helvetica" charset="0"/>
              </a:rPr>
              <a:t>’</a:t>
            </a:r>
            <a:r>
              <a:rPr lang="en-US" sz="1200">
                <a:latin typeface="Helvetica" charset="0"/>
                <a:cs typeface="Helvetica" charset="0"/>
                <a:sym typeface="Helvetica" charset="0"/>
              </a:rPr>
              <a:t>s formation I want to take a look at a set of standard journal article references. References, or citations, are a crucial component of scholarly communications.  They preserve the scholarly record which are the </a:t>
            </a:r>
            <a:r>
              <a:rPr lang="ja-JP" altLang="en-US" sz="1200">
                <a:latin typeface="Helvetica" charset="0"/>
                <a:cs typeface="Helvetica" charset="0"/>
                <a:sym typeface="Helvetica" charset="0"/>
              </a:rPr>
              <a:t>“</a:t>
            </a:r>
            <a:r>
              <a:rPr lang="en-US" sz="1200">
                <a:latin typeface="Helvetica" charset="0"/>
                <a:cs typeface="Helvetica" charset="0"/>
                <a:sym typeface="Helvetica" charset="0"/>
              </a:rPr>
              <a:t>minutes of science</a:t>
            </a:r>
            <a:r>
              <a:rPr lang="ja-JP" altLang="en-US" sz="1200">
                <a:latin typeface="Helvetica" charset="0"/>
                <a:cs typeface="Helvetica" charset="0"/>
                <a:sym typeface="Helvetica" charset="0"/>
              </a:rPr>
              <a:t>”</a:t>
            </a:r>
            <a:r>
              <a:rPr lang="en-US" sz="1200">
                <a:latin typeface="Helvetica" charset="0"/>
                <a:cs typeface="Helvetica" charset="0"/>
                <a:sym typeface="Helvetica" charset="0"/>
              </a:rPr>
              <a:t>.  In the late 1990s publishers were putting content online and started signing bilateral linking agreements with each other and using URLs to link to one another.  This was a difficult process - you had to figure out the publisher, keep track of URL schemes, keep it all up-to-date. The situation was not sustainable.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1403552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0830944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GB"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21042108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610355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6214596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595801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9035487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Tree>
    <p:extLst>
      <p:ext uri="{BB962C8B-B14F-4D97-AF65-F5344CB8AC3E}">
        <p14:creationId xmlns:p14="http://schemas.microsoft.com/office/powerpoint/2010/main" val="12237968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4909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5920541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708439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20333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846181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8742552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22212306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4042568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3771200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270000" y="5029200"/>
            <a:ext cx="51562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5029200"/>
            <a:ext cx="51562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5434932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3290872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2065129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4221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41208037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765270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23139133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1874646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0"/>
            <a:ext cx="2616200" cy="97536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270000" y="0"/>
            <a:ext cx="7696200" cy="97536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581193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794632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931432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789556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389711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2884879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279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59934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83314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810412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19592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116884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GB"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2630414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117984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3972587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702768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719584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Tree>
    <p:extLst>
      <p:ext uri="{BB962C8B-B14F-4D97-AF65-F5344CB8AC3E}">
        <p14:creationId xmlns:p14="http://schemas.microsoft.com/office/powerpoint/2010/main" val="2115266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333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47848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6781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223128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125346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066668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GB"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669249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721302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38953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927839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907993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Tree>
    <p:extLst>
      <p:ext uri="{BB962C8B-B14F-4D97-AF65-F5344CB8AC3E}">
        <p14:creationId xmlns:p14="http://schemas.microsoft.com/office/powerpoint/2010/main" val="14160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434307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344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823773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460937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864713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00854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2272504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834589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353337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270000" y="2463800"/>
            <a:ext cx="5156200" cy="6323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2463800"/>
            <a:ext cx="5156200" cy="6323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819589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73929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749951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9167490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461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692393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61182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68614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39713"/>
            <a:ext cx="2616200" cy="85471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270000" y="239713"/>
            <a:ext cx="7696200" cy="85471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74483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68F6202-DCBB-9E42-8340-C1733F32305E}"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15363153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C36CCB-B604-8F4D-87EB-19C855415BFC}"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38525772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4F80600-D0D4-CB4E-B369-D9E401E7FE30}"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19565281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EF21997-5F1C-5449-8BBC-93C0CE18A8FB}"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338332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5979464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CB05E429-D69F-5449-847D-7D1D22E6D0AC}"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3854577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F67ED9E-6C5E-0840-8986-6D5D26FCB00F}"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14131155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D170216-8E0C-F844-9AAE-66652E212FC0}"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13893062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31E5DA6-9656-6641-8E18-352A55A2F395}"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1451853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C026B9C-D72C-404A-B9D2-23803FC72B3D}"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2914850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6D64340-2BD4-A649-9E05-693AB979B3A8}"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22708955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DACC7FB-B698-0848-9A1D-2AC330CAA9CD}"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34075903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1703686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320675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809718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216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409663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8057584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0032575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612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01551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429040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934474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5190287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GB"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9168066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25577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0460908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7260331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3701978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7616659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Tree>
    <p:extLst>
      <p:ext uri="{BB962C8B-B14F-4D97-AF65-F5344CB8AC3E}">
        <p14:creationId xmlns:p14="http://schemas.microsoft.com/office/powerpoint/2010/main" val="38723794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514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8801665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280921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2218902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8748369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480FC5F2-B796-DC48-AD1F-9AE4CC868631}"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273536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3488389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A3237DB-892B-FD40-9BA1-1A1F267EBEA0}"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7771834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41BBA5B-7669-9D41-8155-43EF7A54CD50}"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31736490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EEDE1C53-183B-164A-AA16-8C89E314A164}"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9205681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6CE26AB6-527A-7147-AAA4-453E00AF1ED4}"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21655748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B5096DB-30F6-F24B-A9AE-9F5C4F6B71C9}"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1090501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DA1D04B-62B2-6849-B83F-4381BC9F0436}"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40914912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07AB937-F0E6-B448-8B7D-E3A8565F91C3}"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3553041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16BBECE-7AAF-D04E-89E1-AF6A5CB26970}"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9965238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24257EC-304F-7C4F-92D0-EF6274CEC6E5}"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15498692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4BB2F1C-51A3-D640-B031-5EB164DEE977}" type="slidenum">
              <a:rPr lang="en-US"/>
              <a:pPr/>
              <a:t>‹#›</a:t>
            </a:fld>
            <a:endParaRPr lang="en-US" sz="1800">
              <a:latin typeface="Times New Roman" charset="0"/>
              <a:cs typeface="Times New Roman" charset="0"/>
              <a:sym typeface="Times New Roman" charset="0"/>
            </a:endParaRPr>
          </a:p>
        </p:txBody>
      </p:sp>
    </p:spTree>
    <p:extLst>
      <p:ext uri="{BB962C8B-B14F-4D97-AF65-F5344CB8AC3E}">
        <p14:creationId xmlns:p14="http://schemas.microsoft.com/office/powerpoint/2010/main" val="7158275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3.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2.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5.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1025" name="Picture 1" descr="crossreff_logo_red.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6" name="Rectangle 2"/>
          <p:cNvSpPr>
            <a:spLocks noGrp="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rade Gothic LT Std" charset="0"/>
              </a:rPr>
              <a:t>Click to edit Master title style</a:t>
            </a:r>
          </a:p>
        </p:txBody>
      </p:sp>
      <p:sp>
        <p:nvSpPr>
          <p:cNvPr id="1027" name="Rectangle 3"/>
          <p:cNvSpPr>
            <a:spLocks noGrp="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Myriad Pro" charset="0"/>
              </a:rPr>
              <a:t>Click to edit Master text styles</a:t>
            </a:r>
          </a:p>
          <a:p>
            <a:pPr lvl="1"/>
            <a:r>
              <a:rPr lang="en-US">
                <a:sym typeface="Myriad Pro" charset="0"/>
              </a:rPr>
              <a:t>Second level</a:t>
            </a:r>
          </a:p>
          <a:p>
            <a:pPr lvl="2"/>
            <a:r>
              <a:rPr lang="en-US">
                <a:sym typeface="Myriad Pro" charset="0"/>
              </a:rPr>
              <a:t>Third level</a:t>
            </a:r>
          </a:p>
          <a:p>
            <a:pPr lvl="3"/>
            <a:r>
              <a:rPr lang="en-US">
                <a:sym typeface="Myriad Pro" charset="0"/>
              </a:rPr>
              <a:t>Fourth level</a:t>
            </a:r>
          </a:p>
          <a:p>
            <a:pPr lvl="4"/>
            <a:r>
              <a:rPr lang="en-US">
                <a:sym typeface="Myriad Pro" charset="0"/>
              </a:rPr>
              <a:t>Fifth level</a:t>
            </a: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rtl="0" fontAlgn="base" hangingPunct="0">
        <a:spcBef>
          <a:spcPct val="0"/>
        </a:spcBef>
        <a:spcAft>
          <a:spcPct val="0"/>
        </a:spcAft>
        <a:defRPr sz="8400">
          <a:solidFill>
            <a:srgbClr val="000000"/>
          </a:solidFill>
          <a:latin typeface="+mj-lt"/>
          <a:ea typeface="+mj-ea"/>
          <a:cs typeface="+mj-cs"/>
          <a:sym typeface="Trade Gothic LT Std" charset="0"/>
        </a:defRPr>
      </a:lvl1pPr>
      <a:lvl2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2pPr>
      <a:lvl3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3pPr>
      <a:lvl4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4pPr>
      <a:lvl5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5pPr>
      <a:lvl6pPr marL="4572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6pPr>
      <a:lvl7pPr marL="9144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7pPr>
      <a:lvl8pPr marL="13716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8pPr>
      <a:lvl9pPr marL="18288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9pPr>
    </p:titleStyle>
    <p:bodyStyle>
      <a:lvl1pPr algn="ctr" defTabSz="584200" rtl="0" fontAlgn="base" hangingPunct="0">
        <a:spcBef>
          <a:spcPct val="0"/>
        </a:spcBef>
        <a:spcAft>
          <a:spcPct val="0"/>
        </a:spcAft>
        <a:defRPr sz="3400">
          <a:solidFill>
            <a:srgbClr val="000000"/>
          </a:solidFill>
          <a:latin typeface="+mn-lt"/>
          <a:ea typeface="+mn-ea"/>
          <a:cs typeface="+mn-cs"/>
          <a:sym typeface="Myriad Pro" charset="0"/>
        </a:defRPr>
      </a:lvl1pPr>
      <a:lvl2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2pPr>
      <a:lvl3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3pPr>
      <a:lvl4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4pPr>
      <a:lvl5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5pPr>
      <a:lvl6pPr marL="4572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6pPr>
      <a:lvl7pPr marL="9144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7pPr>
      <a:lvl8pPr marL="13716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8pPr>
      <a:lvl9pPr marL="18288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fontAlgn="base" hangingPunct="0">
        <a:spcBef>
          <a:spcPct val="0"/>
        </a:spcBef>
        <a:spcAft>
          <a:spcPct val="0"/>
        </a:spcAft>
        <a:defRPr sz="8400">
          <a:solidFill>
            <a:srgbClr val="000000"/>
          </a:solidFill>
          <a:latin typeface="+mj-lt"/>
          <a:ea typeface="+mj-ea"/>
          <a:cs typeface="+mj-cs"/>
          <a:sym typeface="Trade Gothic LT Std" charset="0"/>
        </a:defRPr>
      </a:lvl1pPr>
      <a:lvl2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2pPr>
      <a:lvl3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3pPr>
      <a:lvl4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4pPr>
      <a:lvl5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5pPr>
      <a:lvl6pPr marL="4572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6pPr>
      <a:lvl7pPr marL="9144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7pPr>
      <a:lvl8pPr marL="13716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8pPr>
      <a:lvl9pPr marL="18288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9pPr>
    </p:titleStyle>
    <p:bodyStyle>
      <a:lvl1pPr algn="ctr" defTabSz="584200" rtl="0" fontAlgn="base" hangingPunct="0">
        <a:spcBef>
          <a:spcPct val="0"/>
        </a:spcBef>
        <a:spcAft>
          <a:spcPct val="0"/>
        </a:spcAft>
        <a:defRPr sz="3400">
          <a:solidFill>
            <a:srgbClr val="000000"/>
          </a:solidFill>
          <a:latin typeface="+mn-lt"/>
          <a:ea typeface="+mn-ea"/>
          <a:cs typeface="+mn-cs"/>
          <a:sym typeface="Myriad Pro" charset="0"/>
        </a:defRPr>
      </a:lvl1pPr>
      <a:lvl2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2pPr>
      <a:lvl3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3pPr>
      <a:lvl4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4pPr>
      <a:lvl5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5pPr>
      <a:lvl6pPr marL="4572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6pPr>
      <a:lvl7pPr marL="9144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7pPr>
      <a:lvl8pPr marL="13716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8pPr>
      <a:lvl9pPr marL="18288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11265" name="Picture 1" descr="image.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461500" y="89027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6" name="Rectangle 2"/>
          <p:cNvSpPr>
            <a:spLocks noGrp="1"/>
          </p:cNvSpPr>
          <p:nvPr>
            <p:ph type="title"/>
          </p:nvPr>
        </p:nvSpPr>
        <p:spPr bwMode="auto">
          <a:xfrm>
            <a:off x="1270000" y="0"/>
            <a:ext cx="10464800" cy="494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Trade Gothic LT Std" charset="0"/>
              </a:rPr>
              <a:t>Click to edit Master title style</a:t>
            </a:r>
          </a:p>
        </p:txBody>
      </p:sp>
      <p:sp>
        <p:nvSpPr>
          <p:cNvPr id="11267" name="Rectangle 3"/>
          <p:cNvSpPr>
            <a:spLocks noGrp="1"/>
          </p:cNvSpPr>
          <p:nvPr>
            <p:ph type="body" idx="1"/>
          </p:nvPr>
        </p:nvSpPr>
        <p:spPr bwMode="auto">
          <a:xfrm>
            <a:off x="1270000" y="5029200"/>
            <a:ext cx="10464800" cy="472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Myriad Pro" charset="0"/>
              </a:rPr>
              <a:t>Click to edit Master text styles</a:t>
            </a:r>
          </a:p>
          <a:p>
            <a:pPr lvl="1"/>
            <a:r>
              <a:rPr lang="en-US">
                <a:sym typeface="Myriad Pro" charset="0"/>
              </a:rPr>
              <a:t>Second level</a:t>
            </a:r>
          </a:p>
          <a:p>
            <a:pPr lvl="2"/>
            <a:r>
              <a:rPr lang="en-US">
                <a:sym typeface="Myriad Pro" charset="0"/>
              </a:rPr>
              <a:t>Third level</a:t>
            </a:r>
          </a:p>
          <a:p>
            <a:pPr lvl="3"/>
            <a:r>
              <a:rPr lang="en-US">
                <a:sym typeface="Myriad Pro" charset="0"/>
              </a:rPr>
              <a:t>Fourth level</a:t>
            </a:r>
          </a:p>
          <a:p>
            <a:pPr lvl="4"/>
            <a:r>
              <a:rPr lang="en-US">
                <a:sym typeface="Myriad Pro" charset="0"/>
              </a:rPr>
              <a:t>Fifth level</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hangingPunct="0">
        <a:spcBef>
          <a:spcPct val="0"/>
        </a:spcBef>
        <a:spcAft>
          <a:spcPct val="0"/>
        </a:spcAft>
        <a:defRPr sz="8400">
          <a:solidFill>
            <a:srgbClr val="000000"/>
          </a:solidFill>
          <a:latin typeface="+mj-lt"/>
          <a:ea typeface="+mj-ea"/>
          <a:cs typeface="+mj-cs"/>
          <a:sym typeface="Trade Gothic LT Std" charset="0"/>
        </a:defRPr>
      </a:lvl1pPr>
      <a:lvl2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2pPr>
      <a:lvl3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3pPr>
      <a:lvl4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4pPr>
      <a:lvl5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5pPr>
      <a:lvl6pPr marL="4572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6pPr>
      <a:lvl7pPr marL="9144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7pPr>
      <a:lvl8pPr marL="13716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8pPr>
      <a:lvl9pPr marL="18288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9pPr>
    </p:titleStyle>
    <p:bodyStyle>
      <a:lvl1pPr algn="ctr" defTabSz="584200" rtl="0" fontAlgn="base" hangingPunct="0">
        <a:spcBef>
          <a:spcPct val="0"/>
        </a:spcBef>
        <a:spcAft>
          <a:spcPct val="0"/>
        </a:spcAft>
        <a:defRPr sz="3400">
          <a:solidFill>
            <a:srgbClr val="000000"/>
          </a:solidFill>
          <a:latin typeface="+mn-lt"/>
          <a:ea typeface="+mn-ea"/>
          <a:cs typeface="+mn-cs"/>
          <a:sym typeface="Myriad Pro" charset="0"/>
        </a:defRPr>
      </a:lvl1pPr>
      <a:lvl2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2pPr>
      <a:lvl3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3pPr>
      <a:lvl4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4pPr>
      <a:lvl5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5pPr>
      <a:lvl6pPr marL="4572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6pPr>
      <a:lvl7pPr marL="9144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7pPr>
      <a:lvl8pPr marL="13716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8pPr>
      <a:lvl9pPr marL="18288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2049" name="Picture 1" descr="crossreff_logo_red.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512300" y="89027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50" name="Rectangle 2"/>
          <p:cNvSpPr>
            <a:spLocks noGrp="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Trade Gothic LT Std" charset="0"/>
              </a:rPr>
              <a:t>Click to edit Master title style</a:t>
            </a:r>
          </a:p>
        </p:txBody>
      </p:sp>
      <p:sp>
        <p:nvSpPr>
          <p:cNvPr id="2051" name="Rectangle 3"/>
          <p:cNvSpPr>
            <a:spLocks noGrp="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Myriad Pro" charset="0"/>
              </a:rPr>
              <a:t>Click to edit Master text styles</a:t>
            </a:r>
          </a:p>
          <a:p>
            <a:pPr lvl="1"/>
            <a:r>
              <a:rPr lang="en-US">
                <a:sym typeface="Myriad Pro" charset="0"/>
              </a:rPr>
              <a:t>Second level</a:t>
            </a:r>
          </a:p>
          <a:p>
            <a:pPr lvl="2"/>
            <a:r>
              <a:rPr lang="en-US">
                <a:sym typeface="Myriad Pro" charset="0"/>
              </a:rPr>
              <a:t>Third level</a:t>
            </a:r>
          </a:p>
          <a:p>
            <a:pPr lvl="3"/>
            <a:r>
              <a:rPr lang="en-US">
                <a:sym typeface="Myriad Pro" charset="0"/>
              </a:rPr>
              <a:t>Fourth level</a:t>
            </a:r>
          </a:p>
          <a:p>
            <a:pPr lvl="4"/>
            <a:r>
              <a:rPr lang="en-US">
                <a:sym typeface="Myriad Pro" charset="0"/>
              </a:rPr>
              <a:t>Fifth level</a:t>
            </a: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fontAlgn="base" hangingPunct="0">
        <a:spcBef>
          <a:spcPct val="0"/>
        </a:spcBef>
        <a:spcAft>
          <a:spcPct val="0"/>
        </a:spcAft>
        <a:defRPr sz="8400">
          <a:solidFill>
            <a:srgbClr val="000000"/>
          </a:solidFill>
          <a:latin typeface="+mj-lt"/>
          <a:ea typeface="+mj-ea"/>
          <a:cs typeface="+mj-cs"/>
          <a:sym typeface="Trade Gothic LT Std" charset="0"/>
        </a:defRPr>
      </a:lvl1pPr>
      <a:lvl2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2pPr>
      <a:lvl3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3pPr>
      <a:lvl4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4pPr>
      <a:lvl5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5pPr>
      <a:lvl6pPr marL="4572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6pPr>
      <a:lvl7pPr marL="9144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7pPr>
      <a:lvl8pPr marL="13716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8pPr>
      <a:lvl9pPr marL="18288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9pPr>
    </p:titleStyle>
    <p:bodyStyle>
      <a:lvl1pPr algn="ctr" defTabSz="584200" rtl="0" fontAlgn="base" hangingPunct="0">
        <a:spcBef>
          <a:spcPct val="0"/>
        </a:spcBef>
        <a:spcAft>
          <a:spcPct val="0"/>
        </a:spcAft>
        <a:defRPr sz="3400">
          <a:solidFill>
            <a:srgbClr val="000000"/>
          </a:solidFill>
          <a:latin typeface="+mn-lt"/>
          <a:ea typeface="+mn-ea"/>
          <a:cs typeface="+mn-cs"/>
          <a:sym typeface="Myriad Pro" charset="0"/>
        </a:defRPr>
      </a:lvl1pPr>
      <a:lvl2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2pPr>
      <a:lvl3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3pPr>
      <a:lvl4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4pPr>
      <a:lvl5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5pPr>
      <a:lvl6pPr marL="4572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6pPr>
      <a:lvl7pPr marL="9144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7pPr>
      <a:lvl8pPr marL="13716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8pPr>
      <a:lvl9pPr marL="18288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3073" name="Picture 1" descr="crossreff_logo_red.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4" name="Rectangle 2"/>
          <p:cNvSpPr>
            <a:spLocks noGrp="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Myriad Pro" charset="0"/>
              </a:rPr>
              <a:t>Click to edit Master text styles</a:t>
            </a:r>
          </a:p>
          <a:p>
            <a:pPr lvl="1"/>
            <a:r>
              <a:rPr lang="en-US">
                <a:sym typeface="Myriad Pro" charset="0"/>
              </a:rPr>
              <a:t>Second level</a:t>
            </a:r>
          </a:p>
          <a:p>
            <a:pPr lvl="2"/>
            <a:r>
              <a:rPr lang="en-US">
                <a:sym typeface="Myriad Pro" charset="0"/>
              </a:rPr>
              <a:t>Third level</a:t>
            </a:r>
          </a:p>
          <a:p>
            <a:pPr lvl="3"/>
            <a:r>
              <a:rPr lang="en-US">
                <a:sym typeface="Myriad Pro" charset="0"/>
              </a:rPr>
              <a:t>Fourth level</a:t>
            </a:r>
          </a:p>
          <a:p>
            <a:pPr lvl="4"/>
            <a:r>
              <a:rPr lang="en-US">
                <a:sym typeface="Myriad Pro" charset="0"/>
              </a:rPr>
              <a:t>Fifth level</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fontAlgn="base" hangingPunct="0">
        <a:spcBef>
          <a:spcPct val="0"/>
        </a:spcBef>
        <a:spcAft>
          <a:spcPct val="0"/>
        </a:spcAft>
        <a:defRPr sz="8400">
          <a:solidFill>
            <a:srgbClr val="000000"/>
          </a:solidFill>
          <a:latin typeface="+mj-lt"/>
          <a:ea typeface="+mj-ea"/>
          <a:cs typeface="+mj-cs"/>
          <a:sym typeface="Trade Gothic LT Std" charset="0"/>
        </a:defRPr>
      </a:lvl1pPr>
      <a:lvl2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2pPr>
      <a:lvl3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3pPr>
      <a:lvl4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4pPr>
      <a:lvl5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5pPr>
      <a:lvl6pPr marL="4572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6pPr>
      <a:lvl7pPr marL="9144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7pPr>
      <a:lvl8pPr marL="13716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8pPr>
      <a:lvl9pPr marL="18288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9pPr>
    </p:titleStyle>
    <p:bodyStyle>
      <a:lvl1pPr algn="ctr" defTabSz="584200" rtl="0" fontAlgn="base" hangingPunct="0">
        <a:spcBef>
          <a:spcPct val="0"/>
        </a:spcBef>
        <a:spcAft>
          <a:spcPct val="0"/>
        </a:spcAft>
        <a:defRPr sz="3400">
          <a:solidFill>
            <a:srgbClr val="000000"/>
          </a:solidFill>
          <a:latin typeface="+mn-lt"/>
          <a:ea typeface="+mn-ea"/>
          <a:cs typeface="+mn-cs"/>
          <a:sym typeface="Myriad Pro" charset="0"/>
        </a:defRPr>
      </a:lvl1pPr>
      <a:lvl2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2pPr>
      <a:lvl3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3pPr>
      <a:lvl4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4pPr>
      <a:lvl5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5pPr>
      <a:lvl6pPr marL="4572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6pPr>
      <a:lvl7pPr marL="9144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7pPr>
      <a:lvl8pPr marL="13716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8pPr>
      <a:lvl9pPr marL="18288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4097" name="Picture 1" descr="crossreff_logo_red.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fontAlgn="base" hangingPunct="0">
        <a:spcBef>
          <a:spcPct val="0"/>
        </a:spcBef>
        <a:spcAft>
          <a:spcPct val="0"/>
        </a:spcAft>
        <a:defRPr sz="8400">
          <a:solidFill>
            <a:srgbClr val="000000"/>
          </a:solidFill>
          <a:latin typeface="+mj-lt"/>
          <a:ea typeface="+mj-ea"/>
          <a:cs typeface="+mj-cs"/>
          <a:sym typeface="Trade Gothic LT Std" charset="0"/>
        </a:defRPr>
      </a:lvl1pPr>
      <a:lvl2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2pPr>
      <a:lvl3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3pPr>
      <a:lvl4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4pPr>
      <a:lvl5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5pPr>
      <a:lvl6pPr marL="4572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6pPr>
      <a:lvl7pPr marL="9144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7pPr>
      <a:lvl8pPr marL="13716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8pPr>
      <a:lvl9pPr marL="18288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9pPr>
    </p:titleStyle>
    <p:bodyStyle>
      <a:lvl1pPr algn="ctr" defTabSz="584200" rtl="0" fontAlgn="base" hangingPunct="0">
        <a:spcBef>
          <a:spcPct val="0"/>
        </a:spcBef>
        <a:spcAft>
          <a:spcPct val="0"/>
        </a:spcAft>
        <a:defRPr sz="3400">
          <a:solidFill>
            <a:srgbClr val="000000"/>
          </a:solidFill>
          <a:latin typeface="+mn-lt"/>
          <a:ea typeface="+mn-ea"/>
          <a:cs typeface="+mn-cs"/>
          <a:sym typeface="Myriad Pro" charset="0"/>
        </a:defRPr>
      </a:lvl1pPr>
      <a:lvl2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2pPr>
      <a:lvl3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3pPr>
      <a:lvl4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4pPr>
      <a:lvl5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5pPr>
      <a:lvl6pPr marL="4572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6pPr>
      <a:lvl7pPr marL="9144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7pPr>
      <a:lvl8pPr marL="13716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8pPr>
      <a:lvl9pPr marL="18288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5121" name="Picture 1" descr="image.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2" name="Rectangle 2"/>
          <p:cNvSpPr>
            <a:spLocks noGrp="1"/>
          </p:cNvSpPr>
          <p:nvPr>
            <p:ph type="title"/>
          </p:nvPr>
        </p:nvSpPr>
        <p:spPr bwMode="auto">
          <a:xfrm>
            <a:off x="1270000" y="239713"/>
            <a:ext cx="10464800" cy="2465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rade Gothic LT Std" charset="0"/>
              </a:rPr>
              <a:t>Click to edit Master title style</a:t>
            </a:r>
          </a:p>
        </p:txBody>
      </p:sp>
      <p:sp>
        <p:nvSpPr>
          <p:cNvPr id="5123" name="Rectangle 3"/>
          <p:cNvSpPr>
            <a:spLocks noGrp="1"/>
          </p:cNvSpPr>
          <p:nvPr>
            <p:ph type="body" idx="1"/>
          </p:nvPr>
        </p:nvSpPr>
        <p:spPr bwMode="auto">
          <a:xfrm>
            <a:off x="1270000" y="2463800"/>
            <a:ext cx="10464800" cy="6323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Myriad Pro" charset="0"/>
              </a:rPr>
              <a:t>Click to edit Master text styles</a:t>
            </a:r>
          </a:p>
          <a:p>
            <a:pPr lvl="1"/>
            <a:r>
              <a:rPr lang="en-US">
                <a:sym typeface="Myriad Pro" charset="0"/>
              </a:rPr>
              <a:t>Second level</a:t>
            </a:r>
          </a:p>
          <a:p>
            <a:pPr lvl="2"/>
            <a:r>
              <a:rPr lang="en-US">
                <a:sym typeface="Myriad Pro" charset="0"/>
              </a:rPr>
              <a:t>Third level</a:t>
            </a:r>
          </a:p>
          <a:p>
            <a:pPr lvl="3"/>
            <a:r>
              <a:rPr lang="en-US">
                <a:sym typeface="Myriad Pro" charset="0"/>
              </a:rPr>
              <a:t>Fourth level</a:t>
            </a:r>
          </a:p>
          <a:p>
            <a:pPr lvl="4"/>
            <a:r>
              <a:rPr lang="en-US">
                <a:sym typeface="Myriad Pro" charset="0"/>
              </a:rPr>
              <a:t>Fifth level</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fontAlgn="base" hangingPunct="0">
        <a:spcBef>
          <a:spcPct val="0"/>
        </a:spcBef>
        <a:spcAft>
          <a:spcPct val="0"/>
        </a:spcAft>
        <a:defRPr sz="8400">
          <a:solidFill>
            <a:srgbClr val="000000"/>
          </a:solidFill>
          <a:latin typeface="+mj-lt"/>
          <a:ea typeface="+mj-ea"/>
          <a:cs typeface="+mj-cs"/>
          <a:sym typeface="Trade Gothic LT Std" charset="0"/>
        </a:defRPr>
      </a:lvl1pPr>
      <a:lvl2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2pPr>
      <a:lvl3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3pPr>
      <a:lvl4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4pPr>
      <a:lvl5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5pPr>
      <a:lvl6pPr marL="4572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6pPr>
      <a:lvl7pPr marL="9144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7pPr>
      <a:lvl8pPr marL="13716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8pPr>
      <a:lvl9pPr marL="18288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9pPr>
    </p:titleStyle>
    <p:bodyStyle>
      <a:lvl1pPr algn="ctr" defTabSz="584200" rtl="0" fontAlgn="base" hangingPunct="0">
        <a:spcBef>
          <a:spcPct val="0"/>
        </a:spcBef>
        <a:spcAft>
          <a:spcPct val="0"/>
        </a:spcAft>
        <a:defRPr sz="3400">
          <a:solidFill>
            <a:srgbClr val="000000"/>
          </a:solidFill>
          <a:latin typeface="+mn-lt"/>
          <a:ea typeface="+mn-ea"/>
          <a:cs typeface="+mn-cs"/>
          <a:sym typeface="Myriad Pro" charset="0"/>
        </a:defRPr>
      </a:lvl1pPr>
      <a:lvl2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2pPr>
      <a:lvl3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3pPr>
      <a:lvl4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4pPr>
      <a:lvl5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5pPr>
      <a:lvl6pPr marL="4572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6pPr>
      <a:lvl7pPr marL="9144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7pPr>
      <a:lvl8pPr marL="13716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8pPr>
      <a:lvl9pPr marL="18288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rade Gothic LT Std" charset="0"/>
              </a:rPr>
              <a:t>Click to edit Master title style</a:t>
            </a:r>
          </a:p>
        </p:txBody>
      </p:sp>
      <p:sp>
        <p:nvSpPr>
          <p:cNvPr id="6146" name="Rectangle 2"/>
          <p:cNvSpPr>
            <a:spLocks noGrp="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Myriad Pro" charset="0"/>
              </a:rPr>
              <a:t>Click to edit Master text styles</a:t>
            </a:r>
          </a:p>
          <a:p>
            <a:pPr lvl="1"/>
            <a:r>
              <a:rPr lang="en-US">
                <a:sym typeface="Myriad Pro" charset="0"/>
              </a:rPr>
              <a:t>Second level</a:t>
            </a:r>
          </a:p>
          <a:p>
            <a:pPr lvl="2"/>
            <a:r>
              <a:rPr lang="en-US">
                <a:sym typeface="Myriad Pro" charset="0"/>
              </a:rPr>
              <a:t>Third level</a:t>
            </a:r>
          </a:p>
          <a:p>
            <a:pPr lvl="3"/>
            <a:r>
              <a:rPr lang="en-US">
                <a:sym typeface="Myriad Pro" charset="0"/>
              </a:rPr>
              <a:t>Fourth level</a:t>
            </a:r>
          </a:p>
          <a:p>
            <a:pPr lvl="4"/>
            <a:r>
              <a:rPr lang="en-US">
                <a:sym typeface="Myriad Pro" charset="0"/>
              </a:rPr>
              <a:t>Fifth level</a:t>
            </a:r>
          </a:p>
        </p:txBody>
      </p:sp>
      <p:sp>
        <p:nvSpPr>
          <p:cNvPr id="6147" name="Rectangle 3"/>
          <p:cNvSpPr>
            <a:spLocks noGrp="1"/>
          </p:cNvSpPr>
          <p:nvPr>
            <p:ph type="sldNum" sz="quarter" idx="2"/>
          </p:nvPr>
        </p:nvSpPr>
        <p:spPr bwMode="auto">
          <a:xfrm>
            <a:off x="10504488" y="8890000"/>
            <a:ext cx="342900"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defTabSz="584200">
              <a:defRPr/>
            </a:lvl1pPr>
          </a:lstStyle>
          <a:p>
            <a:fld id="{95317EAA-4E2F-8E42-A449-9DE66F4C0AEA}" type="slidenum">
              <a:rPr lang="en-US"/>
              <a:pPr/>
              <a:t>‹#›</a:t>
            </a:fld>
            <a:endParaRPr lang="en-US" sz="18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fontAlgn="base" hangingPunct="0">
        <a:spcBef>
          <a:spcPct val="0"/>
        </a:spcBef>
        <a:spcAft>
          <a:spcPct val="0"/>
        </a:spcAft>
        <a:defRPr sz="8400">
          <a:solidFill>
            <a:srgbClr val="000000"/>
          </a:solidFill>
          <a:latin typeface="+mj-lt"/>
          <a:ea typeface="+mj-ea"/>
          <a:cs typeface="+mj-cs"/>
          <a:sym typeface="Trade Gothic LT Std" charset="0"/>
        </a:defRPr>
      </a:lvl1pPr>
      <a:lvl2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2pPr>
      <a:lvl3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3pPr>
      <a:lvl4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4pPr>
      <a:lvl5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5pPr>
      <a:lvl6pPr marL="4572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6pPr>
      <a:lvl7pPr marL="9144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7pPr>
      <a:lvl8pPr marL="13716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8pPr>
      <a:lvl9pPr marL="18288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9pPr>
    </p:titleStyle>
    <p:bodyStyle>
      <a:lvl1pPr algn="ctr" defTabSz="584200" rtl="0" fontAlgn="base" hangingPunct="0">
        <a:spcBef>
          <a:spcPct val="0"/>
        </a:spcBef>
        <a:spcAft>
          <a:spcPct val="0"/>
        </a:spcAft>
        <a:defRPr sz="3400">
          <a:solidFill>
            <a:srgbClr val="000000"/>
          </a:solidFill>
          <a:latin typeface="+mn-lt"/>
          <a:ea typeface="+mn-ea"/>
          <a:cs typeface="+mn-cs"/>
          <a:sym typeface="Myriad Pro" charset="0"/>
        </a:defRPr>
      </a:lvl1pPr>
      <a:lvl2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2pPr>
      <a:lvl3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3pPr>
      <a:lvl4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4pPr>
      <a:lvl5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5pPr>
      <a:lvl6pPr marL="4572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6pPr>
      <a:lvl7pPr marL="9144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7pPr>
      <a:lvl8pPr marL="13716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8pPr>
      <a:lvl9pPr marL="18288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7169" name="Picture 1" descr="crossreff_logo_red.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 name="Rectangle 2"/>
          <p:cNvSpPr>
            <a:spLocks noGrp="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rade Gothic LT Std" charset="0"/>
              </a:rPr>
              <a:t>Click to edit Master title style</a:t>
            </a:r>
          </a:p>
        </p:txBody>
      </p:sp>
      <p:sp>
        <p:nvSpPr>
          <p:cNvPr id="7171" name="Rectangle 3"/>
          <p:cNvSpPr>
            <a:spLocks noGrp="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Myriad Pro" charset="0"/>
              </a:rPr>
              <a:t>Click to edit Master text styles</a:t>
            </a:r>
          </a:p>
          <a:p>
            <a:pPr lvl="1"/>
            <a:r>
              <a:rPr lang="en-US">
                <a:sym typeface="Myriad Pro" charset="0"/>
              </a:rPr>
              <a:t>Second level</a:t>
            </a:r>
          </a:p>
          <a:p>
            <a:pPr lvl="2"/>
            <a:r>
              <a:rPr lang="en-US">
                <a:sym typeface="Myriad Pro" charset="0"/>
              </a:rPr>
              <a:t>Third level</a:t>
            </a:r>
          </a:p>
          <a:p>
            <a:pPr lvl="3"/>
            <a:r>
              <a:rPr lang="en-US">
                <a:sym typeface="Myriad Pro" charset="0"/>
              </a:rPr>
              <a:t>Fourth level</a:t>
            </a:r>
          </a:p>
          <a:p>
            <a:pPr lvl="4"/>
            <a:r>
              <a:rPr lang="en-US">
                <a:sym typeface="Myriad Pro" charset="0"/>
              </a:rPr>
              <a:t>Fifth level</a:t>
            </a: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fontAlgn="base" hangingPunct="0">
        <a:spcBef>
          <a:spcPct val="0"/>
        </a:spcBef>
        <a:spcAft>
          <a:spcPct val="0"/>
        </a:spcAft>
        <a:defRPr sz="8400">
          <a:solidFill>
            <a:srgbClr val="000000"/>
          </a:solidFill>
          <a:latin typeface="+mj-lt"/>
          <a:ea typeface="+mj-ea"/>
          <a:cs typeface="+mj-cs"/>
          <a:sym typeface="Trade Gothic LT Std" charset="0"/>
        </a:defRPr>
      </a:lvl1pPr>
      <a:lvl2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2pPr>
      <a:lvl3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3pPr>
      <a:lvl4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4pPr>
      <a:lvl5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5pPr>
      <a:lvl6pPr marL="4572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6pPr>
      <a:lvl7pPr marL="9144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7pPr>
      <a:lvl8pPr marL="13716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8pPr>
      <a:lvl9pPr marL="18288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9pPr>
    </p:titleStyle>
    <p:bodyStyle>
      <a:lvl1pPr algn="ctr" defTabSz="584200" rtl="0" fontAlgn="base" hangingPunct="0">
        <a:spcBef>
          <a:spcPct val="0"/>
        </a:spcBef>
        <a:spcAft>
          <a:spcPct val="0"/>
        </a:spcAft>
        <a:defRPr sz="3400">
          <a:solidFill>
            <a:srgbClr val="000000"/>
          </a:solidFill>
          <a:latin typeface="+mn-lt"/>
          <a:ea typeface="+mn-ea"/>
          <a:cs typeface="+mn-cs"/>
          <a:sym typeface="Myriad Pro" charset="0"/>
        </a:defRPr>
      </a:lvl1pPr>
      <a:lvl2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2pPr>
      <a:lvl3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3pPr>
      <a:lvl4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4pPr>
      <a:lvl5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5pPr>
      <a:lvl6pPr marL="4572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6pPr>
      <a:lvl7pPr marL="9144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7pPr>
      <a:lvl8pPr marL="13716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8pPr>
      <a:lvl9pPr marL="18288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8193" name="Picture 1" descr="image.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82713" y="3175000"/>
            <a:ext cx="10223500" cy="339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fontAlgn="base" hangingPunct="0">
        <a:spcBef>
          <a:spcPct val="0"/>
        </a:spcBef>
        <a:spcAft>
          <a:spcPct val="0"/>
        </a:spcAft>
        <a:defRPr sz="8400">
          <a:solidFill>
            <a:srgbClr val="000000"/>
          </a:solidFill>
          <a:latin typeface="+mj-lt"/>
          <a:ea typeface="+mj-ea"/>
          <a:cs typeface="+mj-cs"/>
          <a:sym typeface="Trade Gothic LT Std" charset="0"/>
        </a:defRPr>
      </a:lvl1pPr>
      <a:lvl2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2pPr>
      <a:lvl3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3pPr>
      <a:lvl4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4pPr>
      <a:lvl5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5pPr>
      <a:lvl6pPr marL="4572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6pPr>
      <a:lvl7pPr marL="9144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7pPr>
      <a:lvl8pPr marL="13716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8pPr>
      <a:lvl9pPr marL="18288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9pPr>
    </p:titleStyle>
    <p:bodyStyle>
      <a:lvl1pPr algn="ctr" defTabSz="584200" rtl="0" fontAlgn="base" hangingPunct="0">
        <a:spcBef>
          <a:spcPct val="0"/>
        </a:spcBef>
        <a:spcAft>
          <a:spcPct val="0"/>
        </a:spcAft>
        <a:defRPr sz="3400">
          <a:solidFill>
            <a:srgbClr val="000000"/>
          </a:solidFill>
          <a:latin typeface="+mn-lt"/>
          <a:ea typeface="+mn-ea"/>
          <a:cs typeface="+mn-cs"/>
          <a:sym typeface="Myriad Pro" charset="0"/>
        </a:defRPr>
      </a:lvl1pPr>
      <a:lvl2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2pPr>
      <a:lvl3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3pPr>
      <a:lvl4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4pPr>
      <a:lvl5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5pPr>
      <a:lvl6pPr marL="4572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6pPr>
      <a:lvl7pPr marL="9144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7pPr>
      <a:lvl8pPr marL="13716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8pPr>
      <a:lvl9pPr marL="18288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9217" name="Picture 1" descr="logoRed.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423400" y="7797800"/>
            <a:ext cx="3581400"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8" name="Rectangle 2"/>
          <p:cNvSpPr>
            <a:spLocks noGrp="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Trade Gothic LT Std" charset="0"/>
              </a:rPr>
              <a:t>Click to edit Master title style</a:t>
            </a:r>
          </a:p>
        </p:txBody>
      </p:sp>
      <p:sp>
        <p:nvSpPr>
          <p:cNvPr id="9219" name="Rectangle 3"/>
          <p:cNvSpPr>
            <a:spLocks noGrp="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Myriad Pro" charset="0"/>
              </a:rPr>
              <a:t>Click to edit Master text styles</a:t>
            </a:r>
          </a:p>
          <a:p>
            <a:pPr lvl="1"/>
            <a:r>
              <a:rPr lang="en-US">
                <a:sym typeface="Myriad Pro" charset="0"/>
              </a:rPr>
              <a:t>Second level</a:t>
            </a:r>
          </a:p>
          <a:p>
            <a:pPr lvl="2"/>
            <a:r>
              <a:rPr lang="en-US">
                <a:sym typeface="Myriad Pro" charset="0"/>
              </a:rPr>
              <a:t>Third level</a:t>
            </a:r>
          </a:p>
          <a:p>
            <a:pPr lvl="3"/>
            <a:r>
              <a:rPr lang="en-US">
                <a:sym typeface="Myriad Pro" charset="0"/>
              </a:rPr>
              <a:t>Fourth level</a:t>
            </a:r>
          </a:p>
          <a:p>
            <a:pPr lvl="4"/>
            <a:r>
              <a:rPr lang="en-US">
                <a:sym typeface="Myriad Pro" charset="0"/>
              </a:rPr>
              <a:t>Fifth level</a:t>
            </a:r>
          </a:p>
        </p:txBody>
      </p:sp>
      <p:sp>
        <p:nvSpPr>
          <p:cNvPr id="9220" name="Rectangle 4"/>
          <p:cNvSpPr>
            <a:spLocks noGrp="1"/>
          </p:cNvSpPr>
          <p:nvPr>
            <p:ph type="sldNum" sz="quarter" idx="2"/>
          </p:nvPr>
        </p:nvSpPr>
        <p:spPr bwMode="auto">
          <a:xfrm>
            <a:off x="10504488" y="8890000"/>
            <a:ext cx="342900"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defTabSz="825500">
              <a:defRPr/>
            </a:lvl1pPr>
          </a:lstStyle>
          <a:p>
            <a:fld id="{955996EF-4288-104C-907E-71572EF8BA28}" type="slidenum">
              <a:rPr lang="en-US"/>
              <a:pPr/>
              <a:t>‹#›</a:t>
            </a:fld>
            <a:endParaRPr lang="en-US" sz="18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fontAlgn="base" hangingPunct="0">
        <a:spcBef>
          <a:spcPct val="0"/>
        </a:spcBef>
        <a:spcAft>
          <a:spcPct val="0"/>
        </a:spcAft>
        <a:defRPr sz="8400">
          <a:solidFill>
            <a:srgbClr val="000000"/>
          </a:solidFill>
          <a:latin typeface="+mj-lt"/>
          <a:ea typeface="+mj-ea"/>
          <a:cs typeface="+mj-cs"/>
          <a:sym typeface="Trade Gothic LT Std" charset="0"/>
        </a:defRPr>
      </a:lvl1pPr>
      <a:lvl2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2pPr>
      <a:lvl3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3pPr>
      <a:lvl4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4pPr>
      <a:lvl5pPr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5pPr>
      <a:lvl6pPr marL="4572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6pPr>
      <a:lvl7pPr marL="9144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7pPr>
      <a:lvl8pPr marL="13716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8pPr>
      <a:lvl9pPr marL="1828800" algn="ctr" rtl="0" fontAlgn="base" hangingPunct="0">
        <a:spcBef>
          <a:spcPct val="0"/>
        </a:spcBef>
        <a:spcAft>
          <a:spcPct val="0"/>
        </a:spcAft>
        <a:defRPr sz="8400">
          <a:solidFill>
            <a:srgbClr val="000000"/>
          </a:solidFill>
          <a:latin typeface="Trade Gothic LT Std" charset="0"/>
          <a:ea typeface="ＭＳ Ｐゴシック" charset="0"/>
          <a:cs typeface="Trade Gothic LT Std" charset="0"/>
          <a:sym typeface="Trade Gothic LT Std" charset="0"/>
        </a:defRPr>
      </a:lvl9pPr>
    </p:titleStyle>
    <p:bodyStyle>
      <a:lvl1pPr algn="ctr" defTabSz="584200" rtl="0" fontAlgn="base" hangingPunct="0">
        <a:spcBef>
          <a:spcPct val="0"/>
        </a:spcBef>
        <a:spcAft>
          <a:spcPct val="0"/>
        </a:spcAft>
        <a:defRPr sz="3400">
          <a:solidFill>
            <a:srgbClr val="000000"/>
          </a:solidFill>
          <a:latin typeface="+mn-lt"/>
          <a:ea typeface="+mn-ea"/>
          <a:cs typeface="+mn-cs"/>
          <a:sym typeface="Myriad Pro" charset="0"/>
        </a:defRPr>
      </a:lvl1pPr>
      <a:lvl2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2pPr>
      <a:lvl3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3pPr>
      <a:lvl4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4pPr>
      <a:lvl5pPr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5pPr>
      <a:lvl6pPr marL="4572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6pPr>
      <a:lvl7pPr marL="9144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7pPr>
      <a:lvl8pPr marL="13716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8pPr>
      <a:lvl9pPr marL="1828800" algn="ctr" defTabSz="584200" rtl="0" fontAlgn="base" hangingPunct="0">
        <a:spcBef>
          <a:spcPct val="0"/>
        </a:spcBef>
        <a:spcAft>
          <a:spcPct val="0"/>
        </a:spcAft>
        <a:defRPr sz="3400">
          <a:solidFill>
            <a:srgbClr val="000000"/>
          </a:solidFill>
          <a:latin typeface="+mn-lt"/>
          <a:ea typeface="Myriad Pro" charset="0"/>
          <a:cs typeface="+mn-cs"/>
          <a:sym typeface="Myriad Pr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 Type="http://schemas.openxmlformats.org/officeDocument/2006/relationships/slideLayout" Target="../slideLayouts/slideLayout35.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101.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35.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hyperlink" Target="http://doi.acm.org/10.1145/602421.602422"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7.png"/><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4.xml"/><Relationship Id="rId3"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57.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50.png"/><Relationship Id="rId1" Type="http://schemas.openxmlformats.org/officeDocument/2006/relationships/vmlDrawing" Target="../drawings/vmlDrawing1.vml"/><Relationship Id="rId2"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png"/><Relationship Id="rId5" Type="http://schemas.openxmlformats.org/officeDocument/2006/relationships/oleObject" Target="../embeddings/oleObject2.bin"/><Relationship Id="rId6" Type="http://schemas.openxmlformats.org/officeDocument/2006/relationships/image" Target="../media/image51.png"/><Relationship Id="rId1" Type="http://schemas.openxmlformats.org/officeDocument/2006/relationships/vmlDrawing" Target="../drawings/vmlDrawing2.vml"/><Relationship Id="rId2"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3.bin"/><Relationship Id="rId5" Type="http://schemas.openxmlformats.org/officeDocument/2006/relationships/image" Target="../media/image52.png"/><Relationship Id="rId1" Type="http://schemas.openxmlformats.org/officeDocument/2006/relationships/vmlDrawing" Target="../drawings/vmlDrawing3.vml"/><Relationship Id="rId2"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4.bin"/><Relationship Id="rId5" Type="http://schemas.openxmlformats.org/officeDocument/2006/relationships/image" Target="../media/image53.png"/><Relationship Id="rId1" Type="http://schemas.openxmlformats.org/officeDocument/2006/relationships/vmlDrawing" Target="../drawings/vmlDrawing4.vml"/><Relationship Id="rId2"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5.bin"/><Relationship Id="rId5" Type="http://schemas.openxmlformats.org/officeDocument/2006/relationships/image" Target="../media/image54.png"/><Relationship Id="rId1" Type="http://schemas.openxmlformats.org/officeDocument/2006/relationships/vmlDrawing" Target="../drawings/vmlDrawing5.vml"/><Relationship Id="rId2"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png"/><Relationship Id="rId5" Type="http://schemas.openxmlformats.org/officeDocument/2006/relationships/oleObject" Target="../embeddings/oleObject6.bin"/><Relationship Id="rId6" Type="http://schemas.openxmlformats.org/officeDocument/2006/relationships/image" Target="../media/image55.png"/><Relationship Id="rId1" Type="http://schemas.openxmlformats.org/officeDocument/2006/relationships/vmlDrawing" Target="../drawings/vmlDrawing6.vml"/><Relationship Id="rId2"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png"/><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png"/><Relationship Id="rId3"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7.png"/><Relationship Id="rId1" Type="http://schemas.openxmlformats.org/officeDocument/2006/relationships/slideLayout" Target="../slideLayouts/slideLayout11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0.png"/><Relationship Id="rId5" Type="http://schemas.openxmlformats.org/officeDocument/2006/relationships/image" Target="../media/image61.jpeg"/><Relationship Id="rId1" Type="http://schemas.openxmlformats.org/officeDocument/2006/relationships/slideLayout" Target="../slideLayouts/slideLayout35.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0.png"/><Relationship Id="rId5" Type="http://schemas.openxmlformats.org/officeDocument/2006/relationships/image" Target="../media/image62.png"/><Relationship Id="rId1" Type="http://schemas.openxmlformats.org/officeDocument/2006/relationships/slideLayout" Target="../slideLayouts/slideLayout46.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3.jpeg"/><Relationship Id="rId1" Type="http://schemas.openxmlformats.org/officeDocument/2006/relationships/slideLayout" Target="../slideLayouts/slideLayout46.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4.png"/><Relationship Id="rId1" Type="http://schemas.openxmlformats.org/officeDocument/2006/relationships/slideLayout" Target="../slideLayouts/slideLayout46.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5.png"/><Relationship Id="rId5" Type="http://schemas.openxmlformats.org/officeDocument/2006/relationships/image" Target="../media/image60.png"/><Relationship Id="rId6" Type="http://schemas.openxmlformats.org/officeDocument/2006/relationships/hyperlink" Target="http://www.crossref.org/fundref/fundref_registry.html" TargetMode="External"/><Relationship Id="rId1" Type="http://schemas.openxmlformats.org/officeDocument/2006/relationships/slideLayout" Target="../slideLayouts/slideLayout46.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35.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3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1.png"/><Relationship Id="rId5" Type="http://schemas.openxmlformats.org/officeDocument/2006/relationships/hyperlink" Target="http://doi.crossref.org/FundRefSearch" TargetMode="External"/><Relationship Id="rId1" Type="http://schemas.openxmlformats.org/officeDocument/2006/relationships/slideLayout" Target="../slideLayouts/slideLayout35.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2.png"/><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4.png"/><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5.png"/><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6.png"/><Relationship Id="rId1" Type="http://schemas.openxmlformats.org/officeDocument/2006/relationships/slideLayout" Target="../slideLayouts/slideLayout35.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7.png"/><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www.crossref.org/fundref/fundref_agreement.html" TargetMode="External"/><Relationship Id="rId5" Type="http://schemas.openxmlformats.org/officeDocument/2006/relationships/image" Target="../media/image57.png"/><Relationship Id="rId1" Type="http://schemas.openxmlformats.org/officeDocument/2006/relationships/slideLayout" Target="../slideLayouts/slideLayout35.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36.xml"/><Relationship Id="rId3"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112.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35.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8.xml"/><Relationship Id="rId3"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46.xml"/><Relationship Id="rId2"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2.png"/><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3.png"/><Relationship Id="rId1" Type="http://schemas.openxmlformats.org/officeDocument/2006/relationships/slideLayout" Target="../slideLayouts/slideLayout35.xml"/><Relationship Id="rId2"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4.png"/><Relationship Id="rId1" Type="http://schemas.openxmlformats.org/officeDocument/2006/relationships/slideLayout" Target="../slideLayouts/slideLayout35.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5.png"/><Relationship Id="rId1" Type="http://schemas.openxmlformats.org/officeDocument/2006/relationships/slideLayout" Target="../slideLayouts/slideLayout35.xml"/><Relationship Id="rId2" Type="http://schemas.openxmlformats.org/officeDocument/2006/relationships/notesSlide" Target="../notesSlides/notesSlide43.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35.xml"/><Relationship Id="rId2" Type="http://schemas.openxmlformats.org/officeDocument/2006/relationships/notesSlide" Target="../notesSlides/notesSlide44.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8.png"/><Relationship Id="rId1" Type="http://schemas.openxmlformats.org/officeDocument/2006/relationships/slideLayout" Target="../slideLayouts/slideLayout35.xml"/><Relationship Id="rId2" Type="http://schemas.openxmlformats.org/officeDocument/2006/relationships/notesSlide" Target="../notesSlides/notesSlide45.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9.png"/><Relationship Id="rId1" Type="http://schemas.openxmlformats.org/officeDocument/2006/relationships/slideLayout" Target="../slideLayouts/slideLayout35.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35.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35.xml"/><Relationship Id="rId2" Type="http://schemas.openxmlformats.org/officeDocument/2006/relationships/notesSlide" Target="../notesSlides/notesSlide49.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35.xml"/><Relationship Id="rId2"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0.png"/><Relationship Id="rId1" Type="http://schemas.openxmlformats.org/officeDocument/2006/relationships/slideLayout" Target="../slideLayouts/slideLayout35.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96.png"/><Relationship Id="rId5" Type="http://schemas.openxmlformats.org/officeDocument/2006/relationships/image" Target="../media/image81.png"/><Relationship Id="rId1" Type="http://schemas.openxmlformats.org/officeDocument/2006/relationships/slideLayout" Target="../slideLayouts/slideLayout35.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35.xml"/><Relationship Id="rId2" Type="http://schemas.openxmlformats.org/officeDocument/2006/relationships/notesSlide" Target="../notesSlides/notesSlide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7.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dropp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0" y="241300"/>
            <a:ext cx="10033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698" name="Picture 2" descr="droppedImage.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8763" y="1320800"/>
            <a:ext cx="9950450" cy="709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699" name="Picture 3" descr="dropped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350000"/>
            <a:ext cx="43180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0" name="Picture 4" descr="droppedImag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9700" y="1473200"/>
            <a:ext cx="32639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1" name="Picture 5" descr="droppedImag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73200" y="1536700"/>
            <a:ext cx="952500" cy="92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2" name="Picture 6" descr="droppedImag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2613" y="2882900"/>
            <a:ext cx="1651000" cy="232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3" name="Picture 7" descr="droppedImage.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871200" y="2940050"/>
            <a:ext cx="1651000"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704" name="AutoShape 8"/>
          <p:cNvSpPr>
            <a:spLocks/>
          </p:cNvSpPr>
          <p:nvPr/>
        </p:nvSpPr>
        <p:spPr bwMode="auto">
          <a:xfrm>
            <a:off x="90488" y="7766050"/>
            <a:ext cx="12052300" cy="134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Gill Sans" charset="0"/>
                <a:cs typeface="Gill Sans" charset="0"/>
                <a:sym typeface="Gill Sans" charset="0"/>
              </a:rPr>
              <a:t>Registration, Certification, Awareness, Stewardship: editorial, production, marketing, access</a:t>
            </a:r>
            <a:endParaRPr lang="en-US"/>
          </a:p>
        </p:txBody>
      </p:sp>
      <p:pic>
        <p:nvPicPr>
          <p:cNvPr id="29705" name="Picture 9" descr="droppedImag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5500" y="393700"/>
            <a:ext cx="345440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6" name="Picture 10" descr="droppedImage.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32100" y="1257300"/>
            <a:ext cx="3321050"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7" name="Picture 11" descr="droppedImage.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84200" y="5343525"/>
            <a:ext cx="1638300" cy="212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8" name="Picture 12" descr="droppedImage.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868025" y="5257800"/>
            <a:ext cx="1654175"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67361416" presetClass="entr" presetSubtype="0" fill="hold" nodeType="clickEffect">
                                  <p:stCondLst>
                                    <p:cond delay="0"/>
                                  </p:stCondLst>
                                  <p:childTnLst>
                                    <p:set>
                                      <p:cBhvr>
                                        <p:cTn id="6" dur="1" fill="hold">
                                          <p:stCondLst>
                                            <p:cond delay="499"/>
                                          </p:stCondLst>
                                        </p:cTn>
                                        <p:tgtEl>
                                          <p:spTgt spid="296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67361416" presetClass="entr" presetSubtype="0" fill="hold" nodeType="clickEffect">
                                  <p:stCondLst>
                                    <p:cond delay="0"/>
                                  </p:stCondLst>
                                  <p:childTnLst>
                                    <p:set>
                                      <p:cBhvr>
                                        <p:cTn id="10" dur="1" fill="hold">
                                          <p:stCondLst>
                                            <p:cond delay="499"/>
                                          </p:stCondLst>
                                        </p:cTn>
                                        <p:tgtEl>
                                          <p:spTgt spid="297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067361416" presetClass="entr" presetSubtype="0" fill="hold" nodeType="clickEffect">
                                  <p:stCondLst>
                                    <p:cond delay="0"/>
                                  </p:stCondLst>
                                  <p:childTnLst>
                                    <p:set>
                                      <p:cBhvr>
                                        <p:cTn id="14" dur="1" fill="hold">
                                          <p:stCondLst>
                                            <p:cond delay="499"/>
                                          </p:stCondLst>
                                        </p:cTn>
                                        <p:tgtEl>
                                          <p:spTgt spid="297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67361416" presetClass="entr" presetSubtype="0" fill="hold" nodeType="clickEffect">
                                  <p:stCondLst>
                                    <p:cond delay="0"/>
                                  </p:stCondLst>
                                  <p:childTnLst>
                                    <p:set>
                                      <p:cBhvr>
                                        <p:cTn id="18" dur="1" fill="hold">
                                          <p:stCondLst>
                                            <p:cond delay="499"/>
                                          </p:stCondLst>
                                        </p:cTn>
                                        <p:tgtEl>
                                          <p:spTgt spid="297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067361416" presetClass="entr" presetSubtype="0" fill="hold" nodeType="clickEffect">
                                  <p:stCondLst>
                                    <p:cond delay="0"/>
                                  </p:stCondLst>
                                  <p:childTnLst>
                                    <p:set>
                                      <p:cBhvr>
                                        <p:cTn id="22" dur="1" fill="hold">
                                          <p:stCondLst>
                                            <p:cond delay="499"/>
                                          </p:stCondLst>
                                        </p:cTn>
                                        <p:tgtEl>
                                          <p:spTgt spid="297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067361416" presetClass="entr" presetSubtype="0" fill="hold" nodeType="clickEffect">
                                  <p:stCondLst>
                                    <p:cond delay="0"/>
                                  </p:stCondLst>
                                  <p:childTnLst>
                                    <p:set>
                                      <p:cBhvr>
                                        <p:cTn id="26" dur="1" fill="hold">
                                          <p:stCondLst>
                                            <p:cond delay="499"/>
                                          </p:stCondLst>
                                        </p:cTn>
                                        <p:tgtEl>
                                          <p:spTgt spid="2969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067361416" presetClass="entr" presetSubtype="0" fill="hold" nodeType="clickEffect">
                                  <p:stCondLst>
                                    <p:cond delay="0"/>
                                  </p:stCondLst>
                                  <p:childTnLst>
                                    <p:set>
                                      <p:cBhvr>
                                        <p:cTn id="30" dur="1" fill="hold">
                                          <p:stCondLst>
                                            <p:cond delay="499"/>
                                          </p:stCondLst>
                                        </p:cTn>
                                        <p:tgtEl>
                                          <p:spTgt spid="2970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067361416" presetClass="entr" presetSubtype="0" fill="hold" nodeType="clickEffect">
                                  <p:stCondLst>
                                    <p:cond delay="0"/>
                                  </p:stCondLst>
                                  <p:childTnLst>
                                    <p:set>
                                      <p:cBhvr>
                                        <p:cTn id="34" dur="1" fill="hold">
                                          <p:stCondLst>
                                            <p:cond delay="499"/>
                                          </p:stCondLst>
                                        </p:cTn>
                                        <p:tgtEl>
                                          <p:spTgt spid="2970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067361416" presetClass="entr" presetSubtype="0" fill="hold" nodeType="clickEffect">
                                  <p:stCondLst>
                                    <p:cond delay="0"/>
                                  </p:stCondLst>
                                  <p:childTnLst>
                                    <p:set>
                                      <p:cBhvr>
                                        <p:cTn id="38" dur="1" fill="hold">
                                          <p:stCondLst>
                                            <p:cond delay="499"/>
                                          </p:stCondLst>
                                        </p:cTn>
                                        <p:tgtEl>
                                          <p:spTgt spid="2970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067361416" presetClass="entr" presetSubtype="0" fill="hold" nodeType="clickEffect">
                                  <p:stCondLst>
                                    <p:cond delay="0"/>
                                  </p:stCondLst>
                                  <p:childTnLst>
                                    <p:set>
                                      <p:cBhvr>
                                        <p:cTn id="42" dur="1" fill="hold">
                                          <p:stCondLst>
                                            <p:cond delay="499"/>
                                          </p:stCondLst>
                                        </p:cTn>
                                        <p:tgtEl>
                                          <p:spTgt spid="2970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9704"/>
                                        </p:tgtEl>
                                        <p:attrNameLst>
                                          <p:attrName>style.visibility</p:attrName>
                                        </p:attrNameLst>
                                      </p:cBhvr>
                                      <p:to>
                                        <p:strVal val="visible"/>
                                      </p:to>
                                    </p:set>
                                    <p:animEffect transition="in" filter="dissolve">
                                      <p:cBhvr>
                                        <p:cTn id="47" dur="5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AutoShape 1"/>
          <p:cNvSpPr>
            <a:spLocks/>
          </p:cNvSpPr>
          <p:nvPr/>
        </p:nvSpPr>
        <p:spPr bwMode="auto">
          <a:xfrm>
            <a:off x="-4695" y="7994204"/>
            <a:ext cx="2514600" cy="1270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grpSp>
        <p:nvGrpSpPr>
          <p:cNvPr id="31746" name="Group 2"/>
          <p:cNvGrpSpPr>
            <a:grpSpLocks/>
          </p:cNvGrpSpPr>
          <p:nvPr/>
        </p:nvGrpSpPr>
        <p:grpSpPr bwMode="auto">
          <a:xfrm>
            <a:off x="2192405" y="3917504"/>
            <a:ext cx="8267700" cy="6320804"/>
            <a:chOff x="0" y="0"/>
            <a:chExt cx="8267700" cy="6320804"/>
          </a:xfrm>
        </p:grpSpPr>
        <p:sp>
          <p:nvSpPr>
            <p:cNvPr id="31747" name="AutoShape 3"/>
            <p:cNvSpPr>
              <a:spLocks/>
            </p:cNvSpPr>
            <p:nvPr/>
          </p:nvSpPr>
          <p:spPr bwMode="auto">
            <a:xfrm>
              <a:off x="0" y="0"/>
              <a:ext cx="8267700" cy="525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w="50800" cap="flat" cmpd="sng">
              <a:solidFill>
                <a:srgbClr val="000000"/>
              </a:solidFill>
              <a:prstDash val="dash"/>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sp>
          <p:nvSpPr>
            <p:cNvPr id="31748" name="AutoShape 4"/>
            <p:cNvSpPr>
              <a:spLocks/>
            </p:cNvSpPr>
            <p:nvPr/>
          </p:nvSpPr>
          <p:spPr bwMode="auto">
            <a:xfrm>
              <a:off x="565579" y="4631704"/>
              <a:ext cx="7247725" cy="168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900" b="1" dirty="0">
                  <a:latin typeface="Myriad Pro" charset="0"/>
                  <a:cs typeface="Myriad Pro" charset="0"/>
                  <a:sym typeface="Myriad Pro" charset="0"/>
                </a:rPr>
                <a:t>provenance infrastructure</a:t>
              </a:r>
            </a:p>
          </p:txBody>
        </p:sp>
      </p:grpSp>
      <p:sp>
        <p:nvSpPr>
          <p:cNvPr id="31749" name="AutoShape 5"/>
          <p:cNvSpPr>
            <a:spLocks/>
          </p:cNvSpPr>
          <p:nvPr/>
        </p:nvSpPr>
        <p:spPr bwMode="auto">
          <a:xfrm>
            <a:off x="2192405" y="412304"/>
            <a:ext cx="8267700" cy="3505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25400" cap="flat" cmpd="sng">
            <a:solidFill>
              <a:srgbClr val="000000"/>
            </a:solidFill>
            <a:prstDash val="solid"/>
            <a:miter lim="0"/>
            <a:headEnd/>
            <a:tailEnd/>
          </a:ln>
          <a:effectLst>
            <a:outerShdw blurRad="127000" dist="76201" dir="2700000" algn="ctr" rotWithShape="0">
              <a:srgbClr val="000000">
                <a:alpha val="75000"/>
              </a:srgbClr>
            </a:outerShdw>
          </a:effec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31750" name="Picture 6" descr="dropp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105" y="3434904"/>
            <a:ext cx="7747000" cy="5287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1751" name="Group 7"/>
          <p:cNvGrpSpPr>
            <a:grpSpLocks/>
          </p:cNvGrpSpPr>
          <p:nvPr/>
        </p:nvGrpSpPr>
        <p:grpSpPr bwMode="auto">
          <a:xfrm>
            <a:off x="2929005" y="713929"/>
            <a:ext cx="3848100" cy="2913063"/>
            <a:chOff x="0" y="0"/>
            <a:chExt cx="3848337" cy="2913055"/>
          </a:xfrm>
        </p:grpSpPr>
        <p:pic>
          <p:nvPicPr>
            <p:cNvPr id="31752" name="Picture 8" descr="dropp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99547" cy="1656206"/>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31753" name="Picture 9" descr="cover_natu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7424" y="156245"/>
              <a:ext cx="1089918" cy="1447801"/>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31754" name="Picture 10" descr="44.cov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9600" y="820470"/>
              <a:ext cx="1011690" cy="1346201"/>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31755" name="Picture 11" descr="S0092867408X00248_covhighr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9028" y="1222496"/>
              <a:ext cx="1299309" cy="1689101"/>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31756" name="Picture 12" descr="bmjh_current_cover_max.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9629" y="1355187"/>
              <a:ext cx="1168401" cy="1557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31757" name="AutoShape 13"/>
          <p:cNvSpPr>
            <a:spLocks/>
          </p:cNvSpPr>
          <p:nvPr/>
        </p:nvSpPr>
        <p:spPr bwMode="auto">
          <a:xfrm>
            <a:off x="6840605" y="685354"/>
            <a:ext cx="2908300" cy="1193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7300" b="1">
                <a:latin typeface="ArialUnicodeMS" charset="0"/>
                <a:cs typeface="ArialUnicodeMS" charset="0"/>
                <a:sym typeface="ArialUnicodeMS" charset="0"/>
              </a:rPr>
              <a:t>Brand</a:t>
            </a:r>
            <a:endParaRPr lang="en-US"/>
          </a:p>
        </p:txBody>
      </p:sp>
      <p:sp>
        <p:nvSpPr>
          <p:cNvPr id="31758" name="AutoShape 14"/>
          <p:cNvSpPr>
            <a:spLocks/>
          </p:cNvSpPr>
          <p:nvPr/>
        </p:nvSpPr>
        <p:spPr bwMode="auto">
          <a:xfrm>
            <a:off x="7170805" y="1952179"/>
            <a:ext cx="2854325" cy="1541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300" b="1">
                <a:latin typeface="Myriad Pro" charset="0"/>
                <a:cs typeface="Myriad Pro" charset="0"/>
                <a:sym typeface="Myriad Pro" charset="0"/>
              </a:rPr>
              <a:t>Is it relevant?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300" b="1">
                <a:latin typeface="Myriad Pro" charset="0"/>
                <a:cs typeface="Myriad Pro" charset="0"/>
                <a:sym typeface="Myriad Pro" charset="0"/>
              </a:rPr>
              <a:t>Is it good?</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300" b="1">
                <a:latin typeface="Myriad Pro" charset="0"/>
                <a:cs typeface="Myriad Pro" charset="0"/>
                <a:sym typeface="Myriad Pro" charset="0"/>
              </a:rPr>
              <a:t>Is it important?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1750"/>
                                        </p:tgtEl>
                                        <p:attrNameLst>
                                          <p:attrName>style.visibility</p:attrName>
                                        </p:attrNameLst>
                                      </p:cBhvr>
                                      <p:to>
                                        <p:strVal val="visible"/>
                                      </p:to>
                                    </p:set>
                                    <p:anim calcmode="lin" valueType="num">
                                      <p:cBhvr>
                                        <p:cTn id="13" dur="500" fill="hold"/>
                                        <p:tgtEl>
                                          <p:spTgt spid="31750"/>
                                        </p:tgtEl>
                                        <p:attrNameLst>
                                          <p:attrName>ppt_w</p:attrName>
                                        </p:attrNameLst>
                                      </p:cBhvr>
                                      <p:tavLst>
                                        <p:tav tm="0">
                                          <p:val>
                                            <p:fltVal val="0"/>
                                          </p:val>
                                        </p:tav>
                                        <p:tav tm="100000">
                                          <p:val>
                                            <p:strVal val="#ppt_w"/>
                                          </p:val>
                                        </p:tav>
                                      </p:tavLst>
                                    </p:anim>
                                    <p:anim calcmode="lin" valueType="num">
                                      <p:cBhvr>
                                        <p:cTn id="14" dur="500" fill="hold"/>
                                        <p:tgtEl>
                                          <p:spTgt spid="317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700"/>
            <a:ext cx="9207500" cy="900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chain_brea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0"/>
            <a:ext cx="11531600" cy="864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4254500"/>
            <a:ext cx="6013450" cy="4394200"/>
          </a:xfrm>
          <a:prstGeom prst="rect">
            <a:avLst/>
          </a:prstGeom>
          <a:noFill/>
          <a:ln>
            <a:noFill/>
          </a:ln>
          <a:effectLst>
            <a:outerShdw blurRad="635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36866" name="Picture 2" descr="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300" y="850900"/>
            <a:ext cx="7008813" cy="4445000"/>
          </a:xfrm>
          <a:prstGeom prst="rect">
            <a:avLst/>
          </a:prstGeom>
          <a:noFill/>
          <a:ln>
            <a:noFill/>
          </a:ln>
          <a:effectLst>
            <a:outerShdw blurRad="635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AutoShape 1"/>
          <p:cNvSpPr>
            <a:spLocks/>
          </p:cNvSpPr>
          <p:nvPr/>
        </p:nvSpPr>
        <p:spPr bwMode="auto">
          <a:xfrm>
            <a:off x="990600" y="4584700"/>
            <a:ext cx="11607800"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584200"/>
            <a:r>
              <a:rPr lang="en-US" sz="1600">
                <a:latin typeface="Verdana" charset="0"/>
                <a:cs typeface="Verdana" charset="0"/>
                <a:sym typeface="Verdana" charset="0"/>
              </a:rPr>
              <a:t>Diomidis Spinellis. 2003. The decay and failures of web references. </a:t>
            </a:r>
            <a:r>
              <a:rPr lang="en-US" sz="1600" i="1">
                <a:latin typeface="Verdana" charset="0"/>
                <a:cs typeface="Verdana" charset="0"/>
                <a:sym typeface="Verdana" charset="0"/>
              </a:rPr>
              <a:t>Commun. ACM</a:t>
            </a:r>
            <a:r>
              <a:rPr lang="en-US" sz="1600">
                <a:latin typeface="Verdana" charset="0"/>
                <a:cs typeface="Verdana" charset="0"/>
                <a:sym typeface="Verdana" charset="0"/>
              </a:rPr>
              <a:t> 46, 1 (January 2003), 71-77. DOI=10.1145/602421.602422 </a:t>
            </a:r>
            <a:r>
              <a:rPr lang="en-US" sz="1600">
                <a:latin typeface="Verdana" charset="0"/>
                <a:cs typeface="Verdana" charset="0"/>
                <a:sym typeface="Verdana" charset="0"/>
                <a:hlinkClick r:id="rId3"/>
              </a:rPr>
              <a:t>http://dx.doi.org/10.1145/602421.602422</a:t>
            </a:r>
            <a:endParaRPr lang="en-US"/>
          </a:p>
        </p:txBody>
      </p:sp>
      <p:sp>
        <p:nvSpPr>
          <p:cNvPr id="38914" name="AutoShape 2"/>
          <p:cNvSpPr>
            <a:spLocks/>
          </p:cNvSpPr>
          <p:nvPr/>
        </p:nvSpPr>
        <p:spPr bwMode="auto">
          <a:xfrm>
            <a:off x="838200" y="1263650"/>
            <a:ext cx="11315700" cy="3289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3600">
                <a:latin typeface="Myriad Pro" charset="0"/>
                <a:cs typeface="Myriad Pro" charset="0"/>
                <a:sym typeface="Myriad Pro" charset="0"/>
              </a:rPr>
              <a:t>Computer scientist Diomidis Spinellis, for instance, examined 4,224 URLs in 2,471 computer science articles… and discovered that nearly half of the references could not be accessed within four years of the publication date. Links become inaccessible as time passes…</a:t>
            </a:r>
            <a:r>
              <a:rPr lang="ja-JP" altLang="en-US" sz="3600">
                <a:latin typeface="Myriad Pro" charset="0"/>
                <a:cs typeface="Myriad Pro" charset="0"/>
                <a:sym typeface="Myriad Pro" charset="0"/>
              </a:rPr>
              <a:t>”</a:t>
            </a:r>
            <a:endParaRPr lang="en-US" sz="3600">
              <a:latin typeface="Myriad Pro" charset="0"/>
              <a:cs typeface="Myriad Pro" charset="0"/>
              <a:sym typeface="Myriad Pro" charset="0"/>
            </a:endParaRP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0" y="660400"/>
            <a:ext cx="11226800" cy="842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2" name="Picture 2"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5900" y="1130300"/>
            <a:ext cx="7480300" cy="748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AutoShape 1"/>
          <p:cNvSpPr>
            <a:spLocks/>
          </p:cNvSpPr>
          <p:nvPr/>
        </p:nvSpPr>
        <p:spPr bwMode="auto">
          <a:xfrm>
            <a:off x="5908675" y="8813800"/>
            <a:ext cx="6477000"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r" defTabSz="584200"/>
            <a:r>
              <a:rPr lang="en-US" sz="1400">
                <a:latin typeface="Myriad Pro" charset="0"/>
                <a:cs typeface="Myriad Pro" charset="0"/>
                <a:sym typeface="Myriad Pro" charset="0"/>
              </a:rPr>
              <a:t>Photo: `R4cH3L on Flickr</a:t>
            </a:r>
            <a:endParaRPr lang="en-US" sz="1400" b="1">
              <a:latin typeface="Times" charset="0"/>
              <a:cs typeface="Times" charset="0"/>
              <a:sym typeface="Times" charset="0"/>
            </a:endParaRPr>
          </a:p>
        </p:txBody>
      </p:sp>
      <p:pic>
        <p:nvPicPr>
          <p:cNvPr id="41986"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760" y="556320"/>
            <a:ext cx="11417300" cy="820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droppedImage.tiff"/>
          <p:cNvPicPr>
            <a:picLocks noChangeAspect="1"/>
          </p:cNvPicPr>
          <p:nvPr/>
        </p:nvPicPr>
        <p:blipFill>
          <a:blip r:embed="rId3">
            <a:extLst>
              <a:ext uri="{28A0092B-C50C-407E-A947-70E740481C1C}">
                <a14:useLocalDpi xmlns:a14="http://schemas.microsoft.com/office/drawing/2010/main" val="0"/>
              </a:ext>
            </a:extLst>
          </a:blip>
          <a:srcRect l="21925" r="21867"/>
          <a:stretch>
            <a:fillRect/>
          </a:stretch>
        </p:blipFill>
        <p:spPr bwMode="auto">
          <a:xfrm>
            <a:off x="6875463" y="2082800"/>
            <a:ext cx="4700587" cy="627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4034" name="Rectangle 2"/>
          <p:cNvSpPr>
            <a:spLocks noGrp="1" noChangeArrowheads="1"/>
          </p:cNvSpPr>
          <p:nvPr>
            <p:ph type="body" idx="1"/>
          </p:nvPr>
        </p:nvSpPr>
        <p:spPr>
          <a:xfrm>
            <a:off x="1270000" y="-177800"/>
            <a:ext cx="5041900" cy="11010900"/>
          </a:xfrm>
        </p:spPr>
        <p:txBody>
          <a:bodyPr/>
          <a:lstStyle/>
          <a:p>
            <a:pPr marL="919163" indent="-561975" algn="l" defTabSz="914400">
              <a:spcBef>
                <a:spcPts val="2400"/>
              </a:spcBef>
              <a:buClr>
                <a:srgbClr val="000000"/>
              </a:buClr>
              <a:buSzPct val="171000"/>
              <a:buFont typeface="Lucida Grande" charset="0"/>
              <a:buChar char="•"/>
            </a:pPr>
            <a:r>
              <a:rPr lang="en-US" sz="2400">
                <a:latin typeface="Gill Sans" charset="0"/>
                <a:cs typeface="Gill Sans" charset="0"/>
                <a:sym typeface="Gill Sans" charset="0"/>
              </a:rPr>
              <a:t>CrossRef: membership association of publishers</a:t>
            </a:r>
          </a:p>
          <a:p>
            <a:pPr marL="919163" indent="-561975" algn="l" defTabSz="914400">
              <a:spcBef>
                <a:spcPts val="2400"/>
              </a:spcBef>
              <a:buClr>
                <a:srgbClr val="000000"/>
              </a:buClr>
              <a:buSzPct val="171000"/>
              <a:buFont typeface="Lucida Grande" charset="0"/>
              <a:buChar char="•"/>
            </a:pPr>
            <a:r>
              <a:rPr lang="en-US" sz="2400">
                <a:latin typeface="Gill Sans" charset="0"/>
                <a:cs typeface="Gill Sans" charset="0"/>
                <a:sym typeface="Gill Sans" charset="0"/>
              </a:rPr>
              <a:t>Founded for strategic reasons: services best achieved collaboratively</a:t>
            </a:r>
          </a:p>
          <a:p>
            <a:pPr marL="919163" indent="-561975" algn="l" defTabSz="914400">
              <a:spcBef>
                <a:spcPts val="2400"/>
              </a:spcBef>
              <a:buClr>
                <a:srgbClr val="000000"/>
              </a:buClr>
              <a:buSzPct val="171000"/>
              <a:buFont typeface="Lucida Grande" charset="0"/>
              <a:buChar char="•"/>
            </a:pPr>
            <a:r>
              <a:rPr lang="en-US" sz="2400">
                <a:latin typeface="Gill Sans" charset="0"/>
                <a:cs typeface="Gill Sans" charset="0"/>
                <a:sym typeface="Gill Sans" charset="0"/>
              </a:rPr>
              <a:t>16 member board of directors from membership</a:t>
            </a:r>
          </a:p>
          <a:p>
            <a:pPr marL="919163" indent="-561975" algn="l" defTabSz="914400">
              <a:spcBef>
                <a:spcPts val="2400"/>
              </a:spcBef>
              <a:buClr>
                <a:srgbClr val="000000"/>
              </a:buClr>
              <a:buSzPct val="171000"/>
              <a:buFont typeface="Lucida Grande" charset="0"/>
              <a:buChar char="•"/>
            </a:pPr>
            <a:r>
              <a:rPr lang="en-US" sz="2400">
                <a:latin typeface="Gill Sans" charset="0"/>
                <a:cs typeface="Gill Sans" charset="0"/>
                <a:sym typeface="Gill Sans" charset="0"/>
              </a:rPr>
              <a:t>Broad church: Commercial, societies, non-profits, university presses, OA publishers – 66% non-profit</a:t>
            </a:r>
          </a:p>
          <a:p>
            <a:pPr marL="919163" indent="-561975" algn="l" defTabSz="914400">
              <a:spcBef>
                <a:spcPts val="2400"/>
              </a:spcBef>
              <a:buClr>
                <a:srgbClr val="000000"/>
              </a:buClr>
              <a:buSzPct val="171000"/>
              <a:buFont typeface="Lucida Grande" charset="0"/>
              <a:buChar char="•"/>
            </a:pPr>
            <a:r>
              <a:rPr lang="en-US" sz="2400">
                <a:latin typeface="Gill Sans" charset="0"/>
                <a:cs typeface="Gill Sans" charset="0"/>
                <a:sym typeface="Gill Sans" charset="0"/>
              </a:rPr>
              <a:t>All subjects: STM, humanities, social science, professional</a:t>
            </a:r>
          </a:p>
          <a:p>
            <a:pPr marL="919163" indent="-561975" algn="l" defTabSz="914400">
              <a:spcBef>
                <a:spcPts val="2400"/>
              </a:spcBef>
              <a:buClr>
                <a:srgbClr val="000000"/>
              </a:buClr>
              <a:buSzPct val="171000"/>
              <a:buFont typeface="Lucida Grande" charset="0"/>
              <a:buChar char="•"/>
            </a:pPr>
            <a:r>
              <a:rPr lang="en-US" sz="2400">
                <a:latin typeface="Gill Sans" charset="0"/>
                <a:cs typeface="Gill Sans" charset="0"/>
                <a:sym typeface="Gill Sans" charset="0"/>
              </a:rPr>
              <a:t>A powerful NETWORK</a:t>
            </a:r>
            <a:endParaRPr lang="en-US"/>
          </a:p>
        </p:txBody>
      </p:sp>
      <p:sp>
        <p:nvSpPr>
          <p:cNvPr id="44035" name="Rectangle 3"/>
          <p:cNvSpPr>
            <a:spLocks noGrp="1" noChangeArrowheads="1"/>
          </p:cNvSpPr>
          <p:nvPr>
            <p:ph type="title"/>
          </p:nvPr>
        </p:nvSpPr>
        <p:spPr>
          <a:xfrm>
            <a:off x="1270000" y="254000"/>
            <a:ext cx="10464800" cy="1752600"/>
          </a:xfrm>
        </p:spPr>
        <p:txBody>
          <a:bodyPr/>
          <a:lstStyle/>
          <a:p>
            <a:pPr defTabSz="584200"/>
            <a:r>
              <a:rPr lang="en-US" b="1"/>
              <a:t>Strategic .org</a:t>
            </a:r>
            <a:endParaRPr lang="en-US"/>
          </a:p>
        </p:txBody>
      </p:sp>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droppedImage.pdf"/>
          <p:cNvPicPr>
            <a:picLocks noChangeAspect="1"/>
          </p:cNvPicPr>
          <p:nvPr/>
        </p:nvPicPr>
        <p:blipFill>
          <a:blip r:embed="rId3">
            <a:extLst>
              <a:ext uri="{28A0092B-C50C-407E-A947-70E740481C1C}">
                <a14:useLocalDpi xmlns:a14="http://schemas.microsoft.com/office/drawing/2010/main" val="0"/>
              </a:ext>
            </a:extLst>
          </a:blip>
          <a:srcRect l="3978" r="4230"/>
          <a:stretch>
            <a:fillRect/>
          </a:stretch>
        </p:blipFill>
        <p:spPr bwMode="auto">
          <a:xfrm>
            <a:off x="7175500" y="2882900"/>
            <a:ext cx="4102100" cy="547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2" name="Rectangle 2"/>
          <p:cNvSpPr>
            <a:spLocks noGrp="1" noChangeArrowheads="1"/>
          </p:cNvSpPr>
          <p:nvPr>
            <p:ph type="title"/>
          </p:nvPr>
        </p:nvSpPr>
        <p:spPr/>
        <p:txBody>
          <a:bodyPr/>
          <a:lstStyle/>
          <a:p>
            <a:pPr defTabSz="577850"/>
            <a:r>
              <a:rPr lang="en-US" sz="8300" b="1"/>
              <a:t>Technical Infrastructure</a:t>
            </a:r>
            <a:endParaRPr lang="en-US"/>
          </a:p>
        </p:txBody>
      </p:sp>
      <p:sp>
        <p:nvSpPr>
          <p:cNvPr id="46083" name="Rectangle 3"/>
          <p:cNvSpPr>
            <a:spLocks noGrp="1" noChangeArrowheads="1"/>
          </p:cNvSpPr>
          <p:nvPr>
            <p:ph type="body" idx="1"/>
          </p:nvPr>
        </p:nvSpPr>
        <p:spPr/>
        <p:txBody>
          <a:bodyPr/>
          <a:lstStyle/>
          <a:p>
            <a:pPr marL="811213" indent="-493713" algn="l">
              <a:spcBef>
                <a:spcPts val="3800"/>
              </a:spcBef>
              <a:buSzPct val="171000"/>
              <a:buFontTx/>
              <a:buChar char="•"/>
            </a:pPr>
            <a:r>
              <a:rPr lang="en-US" sz="3200"/>
              <a:t>Unique identification</a:t>
            </a:r>
          </a:p>
          <a:p>
            <a:pPr marL="811213" indent="-493713" algn="l">
              <a:spcBef>
                <a:spcPts val="3800"/>
              </a:spcBef>
              <a:buSzPct val="171000"/>
              <a:buFontTx/>
              <a:buChar char="•"/>
            </a:pPr>
            <a:r>
              <a:rPr lang="en-US" sz="3200"/>
              <a:t>Persistent citation and linking - DOIs</a:t>
            </a:r>
          </a:p>
          <a:p>
            <a:pPr marL="811213" indent="-493713" algn="l">
              <a:spcBef>
                <a:spcPts val="3800"/>
              </a:spcBef>
              <a:buSzPct val="171000"/>
              <a:buFontTx/>
              <a:buChar char="•"/>
            </a:pPr>
            <a:r>
              <a:rPr lang="en-US" sz="3200"/>
              <a:t>Managed system – no broken links</a:t>
            </a:r>
          </a:p>
          <a:p>
            <a:pPr marL="811213" indent="-493713" algn="l">
              <a:spcBef>
                <a:spcPts val="3800"/>
              </a:spcBef>
              <a:buSzPct val="171000"/>
              <a:buFontTx/>
              <a:buChar char="•"/>
            </a:pPr>
            <a:r>
              <a:rPr lang="en-US" sz="3200"/>
              <a:t>Content discoverable</a:t>
            </a:r>
            <a:endParaRPr lang="en-US"/>
          </a:p>
        </p:txBody>
      </p:sp>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1282700" y="152400"/>
            <a:ext cx="10464800" cy="6261100"/>
          </a:xfrm>
        </p:spPr>
        <p:txBody>
          <a:bodyPr/>
          <a:lstStyle/>
          <a:p>
            <a:pPr defTabSz="584200"/>
            <a:r>
              <a:rPr lang="en-US" b="1"/>
              <a:t>The Changing Scholarly Communications Infrastructure</a:t>
            </a:r>
            <a:endParaRPr lang="en-US"/>
          </a:p>
        </p:txBody>
      </p:sp>
      <p:sp>
        <p:nvSpPr>
          <p:cNvPr id="14338" name="Rectangle 2"/>
          <p:cNvSpPr>
            <a:spLocks noGrp="1" noChangeArrowheads="1"/>
          </p:cNvSpPr>
          <p:nvPr>
            <p:ph type="body" idx="1"/>
          </p:nvPr>
        </p:nvSpPr>
        <p:spPr>
          <a:xfrm>
            <a:off x="1282700" y="7378700"/>
            <a:ext cx="10464800" cy="1130300"/>
          </a:xfrm>
        </p:spPr>
        <p:txBody>
          <a:bodyPr/>
          <a:lstStyle/>
          <a:p>
            <a:r>
              <a:rPr lang="en-US" sz="3600"/>
              <a:t>Ed Pentz, Executive Director, CrossRef</a:t>
            </a:r>
            <a:endParaRPr lang="en-US"/>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p:txBody>
          <a:bodyPr/>
          <a:lstStyle/>
          <a:p>
            <a:pPr marL="57150" algn="l" defTabSz="1295400"/>
            <a:r>
              <a:rPr lang="en-US" sz="5400">
                <a:latin typeface="Arial" charset="0"/>
                <a:cs typeface="Arial" charset="0"/>
                <a:sym typeface="Arial" charset="0"/>
              </a:rPr>
              <a:t>Provides an </a:t>
            </a:r>
            <a:r>
              <a:rPr lang="en-US" sz="5400" i="1">
                <a:latin typeface="Arial" charset="0"/>
                <a:cs typeface="Arial" charset="0"/>
                <a:sym typeface="Arial" charset="0"/>
              </a:rPr>
              <a:t>organizational</a:t>
            </a:r>
            <a:r>
              <a:rPr lang="en-US" sz="5400">
                <a:latin typeface="Arial" charset="0"/>
                <a:cs typeface="Arial" charset="0"/>
                <a:sym typeface="Arial" charset="0"/>
              </a:rPr>
              <a:t> foundation for widespread linking</a:t>
            </a:r>
            <a:endParaRPr lang="en-US"/>
          </a:p>
        </p:txBody>
      </p:sp>
      <p:sp>
        <p:nvSpPr>
          <p:cNvPr id="48130" name="Rectangle 2"/>
          <p:cNvSpPr>
            <a:spLocks noGrp="1" noChangeArrowheads="1"/>
          </p:cNvSpPr>
          <p:nvPr>
            <p:ph type="body" idx="1"/>
          </p:nvPr>
        </p:nvSpPr>
        <p:spPr>
          <a:xfrm>
            <a:off x="977900" y="2819400"/>
            <a:ext cx="5422900" cy="6934200"/>
          </a:xfrm>
        </p:spPr>
        <p:txBody>
          <a:bodyPr/>
          <a:lstStyle/>
          <a:p>
            <a:pPr marL="382588" indent="-342900" algn="l" defTabSz="1295400">
              <a:spcBef>
                <a:spcPts val="1000"/>
              </a:spcBef>
              <a:buClr>
                <a:srgbClr val="FF2600"/>
              </a:buClr>
              <a:buSzPct val="200000"/>
              <a:buFont typeface="Arial" charset="0"/>
              <a:buChar char="•"/>
            </a:pPr>
            <a:r>
              <a:rPr lang="en-US" sz="2800">
                <a:latin typeface="Arial" charset="0"/>
                <a:cs typeface="Arial" charset="0"/>
                <a:sym typeface="Arial" charset="0"/>
              </a:rPr>
              <a:t>One agreement with CrossRef is a linking agreement with all other CrossRef participants</a:t>
            </a:r>
          </a:p>
          <a:p>
            <a:pPr marL="382588" indent="-342900" algn="l" defTabSz="1295400">
              <a:spcBef>
                <a:spcPts val="1000"/>
              </a:spcBef>
              <a:buClr>
                <a:srgbClr val="FF2600"/>
              </a:buClr>
              <a:buSzPct val="200000"/>
              <a:buFont typeface="Arial" charset="0"/>
              <a:buChar char="•"/>
            </a:pPr>
            <a:endParaRPr lang="en-US" sz="2800">
              <a:latin typeface="Arial" charset="0"/>
              <a:cs typeface="Arial" charset="0"/>
              <a:sym typeface="Arial" charset="0"/>
            </a:endParaRPr>
          </a:p>
          <a:p>
            <a:pPr marL="382588" indent="-342900" algn="l" defTabSz="1295400">
              <a:spcBef>
                <a:spcPts val="1000"/>
              </a:spcBef>
              <a:buClr>
                <a:srgbClr val="FF2600"/>
              </a:buClr>
              <a:buSzPct val="200000"/>
              <a:buFont typeface="Arial" charset="0"/>
              <a:buChar char="•"/>
            </a:pPr>
            <a:r>
              <a:rPr lang="en-US" sz="2800">
                <a:latin typeface="Arial" charset="0"/>
                <a:cs typeface="Arial" charset="0"/>
                <a:sym typeface="Arial" charset="0"/>
              </a:rPr>
              <a:t>Membership association for cooperative development of a digital linking infrastructure</a:t>
            </a:r>
            <a:br>
              <a:rPr lang="en-US" sz="2800">
                <a:latin typeface="Arial" charset="0"/>
                <a:cs typeface="Arial" charset="0"/>
                <a:sym typeface="Arial" charset="0"/>
              </a:rPr>
            </a:br>
            <a:endParaRPr lang="en-US" sz="2800">
              <a:latin typeface="Arial" charset="0"/>
              <a:cs typeface="Arial" charset="0"/>
              <a:sym typeface="Arial" charset="0"/>
            </a:endParaRPr>
          </a:p>
          <a:p>
            <a:pPr marL="382588" indent="-342900" algn="l" defTabSz="1295400">
              <a:spcBef>
                <a:spcPts val="1000"/>
              </a:spcBef>
              <a:buClr>
                <a:srgbClr val="FF2600"/>
              </a:buClr>
              <a:buSzPct val="200000"/>
              <a:buFont typeface="Arial" charset="0"/>
              <a:buChar char="•"/>
            </a:pPr>
            <a:r>
              <a:rPr lang="en-US" sz="2800">
                <a:latin typeface="Arial" charset="0"/>
                <a:cs typeface="Arial" charset="0"/>
                <a:sym typeface="Arial" charset="0"/>
              </a:rPr>
              <a:t>Business model neutral</a:t>
            </a:r>
            <a:endParaRPr lang="en-US"/>
          </a:p>
        </p:txBody>
      </p:sp>
      <p:pic>
        <p:nvPicPr>
          <p:cNvPr id="48131" name="Picture 3"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3365500"/>
            <a:ext cx="5422900" cy="309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3" name="Picture 1"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300" y="1968500"/>
            <a:ext cx="1828800" cy="184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54" name="Rectangle 2"/>
          <p:cNvSpPr>
            <a:spLocks noGrp="1" noChangeArrowheads="1"/>
          </p:cNvSpPr>
          <p:nvPr>
            <p:ph type="title"/>
          </p:nvPr>
        </p:nvSpPr>
        <p:spPr>
          <a:xfrm>
            <a:off x="5308600" y="546100"/>
            <a:ext cx="6718300" cy="1371600"/>
          </a:xfrm>
        </p:spPr>
        <p:txBody>
          <a:bodyPr/>
          <a:lstStyle/>
          <a:p>
            <a:pPr algn="l" defTabSz="1295400"/>
            <a:r>
              <a:rPr lang="en-US" sz="6200">
                <a:latin typeface="Arial" charset="0"/>
                <a:cs typeface="Arial" charset="0"/>
                <a:sym typeface="Arial" charset="0"/>
              </a:rPr>
              <a:t>Services</a:t>
            </a:r>
            <a:endParaRPr lang="en-US"/>
          </a:p>
        </p:txBody>
      </p:sp>
      <p:sp>
        <p:nvSpPr>
          <p:cNvPr id="49155" name="Rectangle 3"/>
          <p:cNvSpPr>
            <a:spLocks noGrp="1" noChangeArrowheads="1"/>
          </p:cNvSpPr>
          <p:nvPr>
            <p:ph type="body" idx="1"/>
          </p:nvPr>
        </p:nvSpPr>
        <p:spPr>
          <a:xfrm>
            <a:off x="6578600" y="1663700"/>
            <a:ext cx="5448300" cy="8420100"/>
          </a:xfrm>
        </p:spPr>
        <p:txBody>
          <a:bodyPr/>
          <a:lstStyle/>
          <a:p>
            <a:pPr marL="303213" indent="-263525" algn="l" defTabSz="1295400">
              <a:spcBef>
                <a:spcPts val="1000"/>
              </a:spcBef>
              <a:buClr>
                <a:srgbClr val="FF2600"/>
              </a:buClr>
              <a:buSzPct val="200000"/>
              <a:buFont typeface="Arial" charset="0"/>
              <a:buChar char="•"/>
            </a:pPr>
            <a:r>
              <a:rPr lang="en-US">
                <a:latin typeface="Arial" charset="0"/>
                <a:cs typeface="Arial" charset="0"/>
                <a:sym typeface="Arial" charset="0"/>
              </a:rPr>
              <a:t>Cross-publisher </a:t>
            </a:r>
            <a:r>
              <a:rPr lang="en-US" b="1">
                <a:latin typeface="Arial" charset="0"/>
                <a:cs typeface="Arial" charset="0"/>
                <a:sym typeface="Arial" charset="0"/>
              </a:rPr>
              <a:t>reference linking</a:t>
            </a:r>
            <a:endParaRPr lang="en-US" sz="4400">
              <a:latin typeface="Arial" charset="0"/>
              <a:cs typeface="Arial" charset="0"/>
              <a:sym typeface="Arial" charset="0"/>
            </a:endParaRPr>
          </a:p>
          <a:p>
            <a:pPr marL="303213" indent="-263525" algn="l" defTabSz="1295400">
              <a:spcBef>
                <a:spcPts val="1000"/>
              </a:spcBef>
              <a:buClr>
                <a:srgbClr val="FF2600"/>
              </a:buClr>
              <a:buSzPct val="200000"/>
              <a:buFont typeface="Arial" charset="0"/>
              <a:buChar char="•"/>
            </a:pPr>
            <a:r>
              <a:rPr lang="en-US">
                <a:latin typeface="Arial" charset="0"/>
                <a:cs typeface="Arial" charset="0"/>
                <a:sym typeface="Arial" charset="0"/>
              </a:rPr>
              <a:t>Cross-publisher</a:t>
            </a:r>
            <a:r>
              <a:rPr lang="en-US" b="1">
                <a:latin typeface="Arial" charset="0"/>
                <a:cs typeface="Arial" charset="0"/>
                <a:sym typeface="Arial" charset="0"/>
              </a:rPr>
              <a:t> </a:t>
            </a:r>
            <a:br>
              <a:rPr lang="en-US" b="1">
                <a:latin typeface="Arial" charset="0"/>
                <a:cs typeface="Arial" charset="0"/>
                <a:sym typeface="Arial" charset="0"/>
              </a:rPr>
            </a:br>
            <a:r>
              <a:rPr lang="en-US" b="1">
                <a:latin typeface="Arial" charset="0"/>
                <a:cs typeface="Arial" charset="0"/>
                <a:sym typeface="Arial" charset="0"/>
              </a:rPr>
              <a:t>Cited-by linking</a:t>
            </a:r>
            <a:endParaRPr lang="en-US" sz="4400" b="1">
              <a:latin typeface="Arial" charset="0"/>
              <a:cs typeface="Arial" charset="0"/>
              <a:sym typeface="Arial" charset="0"/>
            </a:endParaRPr>
          </a:p>
          <a:p>
            <a:pPr marL="303213" indent="-263525" algn="l" defTabSz="1295400">
              <a:spcBef>
                <a:spcPts val="1000"/>
              </a:spcBef>
              <a:buClr>
                <a:srgbClr val="FF2600"/>
              </a:buClr>
              <a:buSzPct val="200000"/>
              <a:buFont typeface="Arial" charset="0"/>
              <a:buChar char="•"/>
            </a:pPr>
            <a:r>
              <a:rPr lang="en-US">
                <a:latin typeface="Arial" charset="0"/>
                <a:cs typeface="Arial" charset="0"/>
                <a:sym typeface="Arial" charset="0"/>
              </a:rPr>
              <a:t>Cross-publisher </a:t>
            </a:r>
            <a:r>
              <a:rPr lang="en-US" b="1">
                <a:latin typeface="Arial" charset="0"/>
                <a:cs typeface="Arial" charset="0"/>
                <a:sym typeface="Arial" charset="0"/>
              </a:rPr>
              <a:t>metadata feeds</a:t>
            </a:r>
            <a:endParaRPr lang="en-US" sz="4400" b="1">
              <a:latin typeface="Arial" charset="0"/>
              <a:cs typeface="Arial" charset="0"/>
              <a:sym typeface="Arial" charset="0"/>
            </a:endParaRPr>
          </a:p>
          <a:p>
            <a:pPr marL="303213" indent="-263525" algn="l" defTabSz="1295400">
              <a:spcBef>
                <a:spcPts val="1000"/>
              </a:spcBef>
              <a:buClr>
                <a:srgbClr val="FF2600"/>
              </a:buClr>
              <a:buSzPct val="200000"/>
              <a:buFont typeface="Arial" charset="0"/>
              <a:buChar char="•"/>
            </a:pPr>
            <a:r>
              <a:rPr lang="en-US">
                <a:latin typeface="Arial" charset="0"/>
                <a:cs typeface="Arial" charset="0"/>
                <a:sym typeface="Arial" charset="0"/>
              </a:rPr>
              <a:t>Cross-publisher </a:t>
            </a:r>
            <a:r>
              <a:rPr lang="en-US" b="1">
                <a:latin typeface="Arial" charset="0"/>
                <a:cs typeface="Arial" charset="0"/>
                <a:sym typeface="Arial" charset="0"/>
              </a:rPr>
              <a:t>plagiarism screening</a:t>
            </a:r>
            <a:endParaRPr lang="en-US" sz="4400" b="1">
              <a:latin typeface="Arial" charset="0"/>
              <a:cs typeface="Arial" charset="0"/>
              <a:sym typeface="Arial" charset="0"/>
            </a:endParaRPr>
          </a:p>
          <a:p>
            <a:pPr marL="303213" indent="-263525" algn="l" defTabSz="1295400">
              <a:spcBef>
                <a:spcPts val="1000"/>
              </a:spcBef>
              <a:buClr>
                <a:srgbClr val="FF2600"/>
              </a:buClr>
              <a:buSzPct val="200000"/>
              <a:buFont typeface="Arial" charset="0"/>
              <a:buChar char="•"/>
            </a:pPr>
            <a:r>
              <a:rPr lang="en-US">
                <a:latin typeface="Arial" charset="0"/>
                <a:cs typeface="Arial" charset="0"/>
                <a:sym typeface="Arial" charset="0"/>
              </a:rPr>
              <a:t>Cross-publisher</a:t>
            </a:r>
            <a:r>
              <a:rPr lang="en-US" b="1">
                <a:latin typeface="Arial" charset="0"/>
                <a:cs typeface="Arial" charset="0"/>
                <a:sym typeface="Arial" charset="0"/>
              </a:rPr>
              <a:t> </a:t>
            </a:r>
            <a:br>
              <a:rPr lang="en-US" b="1">
                <a:latin typeface="Arial" charset="0"/>
                <a:cs typeface="Arial" charset="0"/>
                <a:sym typeface="Arial" charset="0"/>
              </a:rPr>
            </a:br>
            <a:r>
              <a:rPr lang="en-US" b="1">
                <a:latin typeface="Arial" charset="0"/>
                <a:cs typeface="Arial" charset="0"/>
                <a:sym typeface="Arial" charset="0"/>
              </a:rPr>
              <a:t>update identification</a:t>
            </a:r>
          </a:p>
          <a:p>
            <a:pPr marL="303213" indent="-263525" algn="l" defTabSz="1295400">
              <a:spcBef>
                <a:spcPts val="1000"/>
              </a:spcBef>
              <a:buClr>
                <a:srgbClr val="FF2600"/>
              </a:buClr>
              <a:buSzPct val="200000"/>
              <a:buFont typeface="Arial" charset="0"/>
              <a:buChar char="•"/>
            </a:pPr>
            <a:r>
              <a:rPr lang="en-US">
                <a:latin typeface="Arial" charset="0"/>
                <a:cs typeface="Arial" charset="0"/>
                <a:sym typeface="Arial" charset="0"/>
              </a:rPr>
              <a:t>Cross-publisher</a:t>
            </a:r>
            <a:br>
              <a:rPr lang="en-US">
                <a:latin typeface="Arial" charset="0"/>
                <a:cs typeface="Arial" charset="0"/>
                <a:sym typeface="Arial" charset="0"/>
              </a:rPr>
            </a:br>
            <a:r>
              <a:rPr lang="en-US" b="1">
                <a:latin typeface="Arial" charset="0"/>
                <a:cs typeface="Arial" charset="0"/>
                <a:sym typeface="Arial" charset="0"/>
              </a:rPr>
              <a:t>funder identification</a:t>
            </a:r>
            <a:endParaRPr lang="en-US">
              <a:latin typeface="Arial" charset="0"/>
              <a:cs typeface="Arial" charset="0"/>
              <a:sym typeface="Arial" charset="0"/>
            </a:endParaRPr>
          </a:p>
          <a:p>
            <a:pPr marL="303213" indent="-263525" algn="l" defTabSz="1295400">
              <a:spcBef>
                <a:spcPts val="1000"/>
              </a:spcBef>
              <a:buClr>
                <a:srgbClr val="FF2600"/>
              </a:buClr>
              <a:buSzPct val="200000"/>
              <a:buFont typeface="Arial" charset="0"/>
              <a:buChar char="•"/>
            </a:pPr>
            <a:r>
              <a:rPr lang="en-US">
                <a:latin typeface="Arial" charset="0"/>
                <a:cs typeface="Arial" charset="0"/>
                <a:sym typeface="Arial" charset="0"/>
              </a:rPr>
              <a:t>Cross-publisher</a:t>
            </a:r>
            <a:br>
              <a:rPr lang="en-US">
                <a:latin typeface="Arial" charset="0"/>
                <a:cs typeface="Arial" charset="0"/>
                <a:sym typeface="Arial" charset="0"/>
              </a:rPr>
            </a:br>
            <a:r>
              <a:rPr lang="en-US" b="1">
                <a:latin typeface="Arial" charset="0"/>
                <a:cs typeface="Arial" charset="0"/>
                <a:sym typeface="Arial" charset="0"/>
              </a:rPr>
              <a:t>text and data mining</a:t>
            </a:r>
            <a:r>
              <a:rPr lang="en-US">
                <a:latin typeface="Arial" charset="0"/>
                <a:cs typeface="Arial" charset="0"/>
                <a:sym typeface="Arial" charset="0"/>
              </a:rPr>
              <a:t/>
            </a:r>
            <a:br>
              <a:rPr lang="en-US">
                <a:latin typeface="Arial" charset="0"/>
                <a:cs typeface="Arial" charset="0"/>
                <a:sym typeface="Arial" charset="0"/>
              </a:rPr>
            </a:br>
            <a:endParaRPr lang="en-US"/>
          </a:p>
        </p:txBody>
      </p:sp>
      <p:pic>
        <p:nvPicPr>
          <p:cNvPr id="49156" name="Picture 4" descr="image.png"/>
          <p:cNvPicPr>
            <a:picLocks noChangeAspect="1"/>
          </p:cNvPicPr>
          <p:nvPr/>
        </p:nvPicPr>
        <p:blipFill>
          <a:blip r:embed="rId3">
            <a:extLst>
              <a:ext uri="{28A0092B-C50C-407E-A947-70E740481C1C}">
                <a14:useLocalDpi xmlns:a14="http://schemas.microsoft.com/office/drawing/2010/main" val="0"/>
              </a:ext>
            </a:extLst>
          </a:blip>
          <a:srcRect r="101"/>
          <a:stretch>
            <a:fillRect/>
          </a:stretch>
        </p:blipFill>
        <p:spPr bwMode="auto">
          <a:xfrm>
            <a:off x="3454400" y="2501900"/>
            <a:ext cx="2232025" cy="223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157" name="Picture 5"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330200"/>
            <a:ext cx="41148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49158" name="Group 6"/>
          <p:cNvGrpSpPr>
            <a:grpSpLocks/>
          </p:cNvGrpSpPr>
          <p:nvPr/>
        </p:nvGrpSpPr>
        <p:grpSpPr bwMode="auto">
          <a:xfrm>
            <a:off x="863600" y="4787900"/>
            <a:ext cx="2368550" cy="1203325"/>
            <a:chOff x="0" y="0"/>
            <a:chExt cx="2369539" cy="1203415"/>
          </a:xfrm>
        </p:grpSpPr>
        <p:pic>
          <p:nvPicPr>
            <p:cNvPr id="49159" name="Picture 7"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502" y="0"/>
              <a:ext cx="2291037" cy="737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60" name="AutoShape 8"/>
            <p:cNvSpPr>
              <a:spLocks/>
            </p:cNvSpPr>
            <p:nvPr/>
          </p:nvSpPr>
          <p:spPr bwMode="auto">
            <a:xfrm>
              <a:off x="0" y="751199"/>
              <a:ext cx="1460500" cy="4522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57150" defTabSz="1295400">
                <a:buClr>
                  <a:srgbClr val="000000"/>
                </a:buClr>
                <a:buFont typeface="Arial" charset="0"/>
                <a:buNone/>
              </a:pPr>
              <a:r>
                <a:rPr lang="en-US" b="1">
                  <a:latin typeface="Arial" charset="0"/>
                  <a:cs typeface="Arial" charset="0"/>
                  <a:sym typeface="Arial" charset="0"/>
                </a:rPr>
                <a:t>Powered by iThenticate</a:t>
              </a:r>
              <a:endParaRPr lang="en-US"/>
            </a:p>
          </p:txBody>
        </p:sp>
      </p:grpSp>
      <p:pic>
        <p:nvPicPr>
          <p:cNvPr id="49161" name="Picture 9" descr="imag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8700" y="4787900"/>
            <a:ext cx="2667000" cy="217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162" name="Picture 10" descr="droppedImage.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2100" y="6350000"/>
            <a:ext cx="3517900" cy="148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163" name="Picture 11" descr="droppedImage.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25800" y="7885113"/>
            <a:ext cx="3098800" cy="1195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9155">
                                            <p:txEl>
                                              <p:pRg st="6" end="6"/>
                                            </p:txEl>
                                          </p:spTgt>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nodeType="afterEffect">
                                  <p:stCondLst>
                                    <p:cond delay="0"/>
                                  </p:stCondLst>
                                  <p:childTnLst>
                                    <p:set>
                                      <p:cBhvr>
                                        <p:cTn id="33" dur="1" fill="hold">
                                          <p:stCondLst>
                                            <p:cond delay="499"/>
                                          </p:stCondLst>
                                        </p:cTn>
                                        <p:tgtEl>
                                          <p:spTgt spid="49153"/>
                                        </p:tgtEl>
                                        <p:attrNameLst>
                                          <p:attrName>style.visibility</p:attrName>
                                        </p:attrNameLst>
                                      </p:cBhvr>
                                      <p:to>
                                        <p:strVal val="visible"/>
                                      </p:to>
                                    </p:set>
                                  </p:childTnLst>
                                </p:cTn>
                              </p:par>
                            </p:childTnLst>
                          </p:cTn>
                        </p:par>
                        <p:par>
                          <p:cTn id="34" fill="hold" nodeType="afterGroup">
                            <p:stCondLst>
                              <p:cond delay="1000"/>
                            </p:stCondLst>
                            <p:childTnLst>
                              <p:par>
                                <p:cTn id="35" presetID="1" presetClass="entr" presetSubtype="0" fill="hold" nodeType="afterEffect">
                                  <p:stCondLst>
                                    <p:cond delay="0"/>
                                  </p:stCondLst>
                                  <p:childTnLst>
                                    <p:set>
                                      <p:cBhvr>
                                        <p:cTn id="36" dur="1" fill="hold">
                                          <p:stCondLst>
                                            <p:cond delay="499"/>
                                          </p:stCondLst>
                                        </p:cTn>
                                        <p:tgtEl>
                                          <p:spTgt spid="49156"/>
                                        </p:tgtEl>
                                        <p:attrNameLst>
                                          <p:attrName>style.visibility</p:attrName>
                                        </p:attrNameLst>
                                      </p:cBhvr>
                                      <p:to>
                                        <p:strVal val="visible"/>
                                      </p:to>
                                    </p:set>
                                  </p:childTnLst>
                                </p:cTn>
                              </p:par>
                            </p:childTnLst>
                          </p:cTn>
                        </p:par>
                        <p:par>
                          <p:cTn id="37" fill="hold" nodeType="afterGroup">
                            <p:stCondLst>
                              <p:cond delay="1500"/>
                            </p:stCondLst>
                            <p:childTnLst>
                              <p:par>
                                <p:cTn id="38" presetID="1" presetClass="entr" presetSubtype="0" fill="hold" nodeType="afterEffect">
                                  <p:stCondLst>
                                    <p:cond delay="0"/>
                                  </p:stCondLst>
                                  <p:childTnLst>
                                    <p:set>
                                      <p:cBhvr>
                                        <p:cTn id="39" dur="1" fill="hold">
                                          <p:stCondLst>
                                            <p:cond delay="499"/>
                                          </p:stCondLst>
                                        </p:cTn>
                                        <p:tgtEl>
                                          <p:spTgt spid="49158"/>
                                        </p:tgtEl>
                                        <p:attrNameLst>
                                          <p:attrName>style.visibility</p:attrName>
                                        </p:attrNameLst>
                                      </p:cBhvr>
                                      <p:to>
                                        <p:strVal val="visible"/>
                                      </p:to>
                                    </p:set>
                                  </p:childTnLst>
                                </p:cTn>
                              </p:par>
                            </p:childTnLst>
                          </p:cTn>
                        </p:par>
                        <p:par>
                          <p:cTn id="40" fill="hold" nodeType="afterGroup">
                            <p:stCondLst>
                              <p:cond delay="2000"/>
                            </p:stCondLst>
                            <p:childTnLst>
                              <p:par>
                                <p:cTn id="41" presetID="1" presetClass="entr" presetSubtype="0" fill="hold" nodeType="afterEffect">
                                  <p:stCondLst>
                                    <p:cond delay="0"/>
                                  </p:stCondLst>
                                  <p:childTnLst>
                                    <p:set>
                                      <p:cBhvr>
                                        <p:cTn id="42" dur="1" fill="hold">
                                          <p:stCondLst>
                                            <p:cond delay="499"/>
                                          </p:stCondLst>
                                        </p:cTn>
                                        <p:tgtEl>
                                          <p:spTgt spid="4916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4916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49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1"/>
          <p:cNvSpPr>
            <a:spLocks/>
          </p:cNvSpPr>
          <p:nvPr/>
        </p:nvSpPr>
        <p:spPr bwMode="auto">
          <a:xfrm>
            <a:off x="4064000" y="2982913"/>
            <a:ext cx="4864100"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Gill Sans" charset="0"/>
                <a:cs typeface="Gill Sans" charset="0"/>
                <a:sym typeface="Gill Sans" charset="0"/>
              </a:rPr>
              <a:t>Identifiers + Metadata</a:t>
            </a:r>
            <a:endParaRPr lang="en-US"/>
          </a:p>
        </p:txBody>
      </p:sp>
      <p:sp>
        <p:nvSpPr>
          <p:cNvPr id="50178" name="AutoShape 2"/>
          <p:cNvSpPr>
            <a:spLocks/>
          </p:cNvSpPr>
          <p:nvPr/>
        </p:nvSpPr>
        <p:spPr bwMode="auto">
          <a:xfrm>
            <a:off x="3898900" y="4203700"/>
            <a:ext cx="5192713"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Gill Sans" charset="0"/>
                <a:cs typeface="Gill Sans" charset="0"/>
                <a:sym typeface="Gill Sans" charset="0"/>
              </a:rPr>
              <a:t>Services + Community </a:t>
            </a:r>
            <a:endParaRPr lang="en-US"/>
          </a:p>
        </p:txBody>
      </p:sp>
      <p:sp>
        <p:nvSpPr>
          <p:cNvPr id="50179" name="AutoShape 3"/>
          <p:cNvSpPr>
            <a:spLocks/>
          </p:cNvSpPr>
          <p:nvPr/>
        </p:nvSpPr>
        <p:spPr bwMode="auto">
          <a:xfrm>
            <a:off x="6283325" y="5422900"/>
            <a:ext cx="425450"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Gill Sans" charset="0"/>
                <a:cs typeface="Gill Sans" charset="0"/>
                <a:sym typeface="Gill Sans" charset="0"/>
              </a:rPr>
              <a:t>=</a:t>
            </a:r>
            <a:endParaRPr lang="en-US"/>
          </a:p>
        </p:txBody>
      </p:sp>
      <p:sp>
        <p:nvSpPr>
          <p:cNvPr id="50180" name="AutoShape 4"/>
          <p:cNvSpPr>
            <a:spLocks/>
          </p:cNvSpPr>
          <p:nvPr/>
        </p:nvSpPr>
        <p:spPr bwMode="auto">
          <a:xfrm>
            <a:off x="0" y="6673850"/>
            <a:ext cx="12992100" cy="134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Gill Sans" charset="0"/>
                <a:cs typeface="Gill Sans" charset="0"/>
                <a:sym typeface="Gill Sans" charset="0"/>
              </a:rPr>
              <a:t>Powerful system for collaboration: persistent linking, discoverability, trust</a:t>
            </a:r>
            <a:endParaRPr lang="en-US"/>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51202" name="Picture 2" descr="crossreff_logo_red.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51203" name="Object 3"/>
          <p:cNvGraphicFramePr>
            <a:graphicFrameLocks noChangeAspect="1"/>
          </p:cNvGraphicFramePr>
          <p:nvPr/>
        </p:nvGraphicFramePr>
        <p:xfrm>
          <a:off x="220663" y="393700"/>
          <a:ext cx="11707812" cy="8420100"/>
        </p:xfrm>
        <a:graphic>
          <a:graphicData uri="http://schemas.openxmlformats.org/presentationml/2006/ole">
            <mc:AlternateContent xmlns:mc="http://schemas.openxmlformats.org/markup-compatibility/2006">
              <mc:Choice xmlns:v="urn:schemas-microsoft-com:vml" Requires="v">
                <p:oleObj spid="_x0000_s51208" name="Chart" r:id="rId5" imgW="0" imgH="0" progId="MSGraph.Chart.8">
                  <p:embed/>
                </p:oleObj>
              </mc:Choice>
              <mc:Fallback>
                <p:oleObj name="Chart" r:id="rId5" imgW="0" imgH="0" progId="MSGraph.Chart.8">
                  <p:embed/>
                  <p:pic>
                    <p:nvPicPr>
                      <p:cNvPr id="0" name="Object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663" y="393700"/>
                        <a:ext cx="11707812" cy="842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dissolve">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120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53250" name="Picture 2" descr="crossreff_logo_red.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53251" name="Object 3"/>
          <p:cNvGraphicFramePr>
            <a:graphicFrameLocks noChangeAspect="1"/>
          </p:cNvGraphicFramePr>
          <p:nvPr/>
        </p:nvGraphicFramePr>
        <p:xfrm>
          <a:off x="1409700" y="260350"/>
          <a:ext cx="10477500" cy="8277225"/>
        </p:xfrm>
        <a:graphic>
          <a:graphicData uri="http://schemas.openxmlformats.org/presentationml/2006/ole">
            <mc:AlternateContent xmlns:mc="http://schemas.openxmlformats.org/markup-compatibility/2006">
              <mc:Choice xmlns:v="urn:schemas-microsoft-com:vml" Requires="v">
                <p:oleObj spid="_x0000_s53256" name="Chart" r:id="rId5" imgW="0" imgH="0" progId="MSGraph.Chart.8">
                  <p:embed/>
                </p:oleObj>
              </mc:Choice>
              <mc:Fallback>
                <p:oleObj name="Chart" r:id="rId5" imgW="0" imgH="0" progId="MSGraph.Chart.8">
                  <p:embed/>
                  <p:pic>
                    <p:nvPicPr>
                      <p:cNvPr id="0" name="Object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260350"/>
                        <a:ext cx="10477500" cy="827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dissolve">
                                      <p:cBhvr>
                                        <p:cTn id="7"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32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55298"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55299" name="Object 3"/>
          <p:cNvGraphicFramePr>
            <a:graphicFrameLocks noChangeAspect="1"/>
          </p:cNvGraphicFramePr>
          <p:nvPr/>
        </p:nvGraphicFramePr>
        <p:xfrm>
          <a:off x="515938" y="1263650"/>
          <a:ext cx="11439525" cy="7204075"/>
        </p:xfrm>
        <a:graphic>
          <a:graphicData uri="http://schemas.openxmlformats.org/presentationml/2006/ole">
            <mc:AlternateContent xmlns:mc="http://schemas.openxmlformats.org/markup-compatibility/2006">
              <mc:Choice xmlns:v="urn:schemas-microsoft-com:vml" Requires="v">
                <p:oleObj spid="_x0000_s55304" name="Chart" r:id="rId4" imgW="0" imgH="0" progId="MSGraph.Chart.8">
                  <p:embed/>
                </p:oleObj>
              </mc:Choice>
              <mc:Fallback>
                <p:oleObj name="Chart" r:id="rId4" imgW="0" imgH="0" progId="MSGraph.Chart.8">
                  <p:embed/>
                  <p:pic>
                    <p:nvPicPr>
                      <p:cNvPr id="0" name="Object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5938" y="1263650"/>
                        <a:ext cx="11439525" cy="720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529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56322"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56323" name="Object 3"/>
          <p:cNvGraphicFramePr>
            <a:graphicFrameLocks noChangeAspect="1"/>
          </p:cNvGraphicFramePr>
          <p:nvPr/>
        </p:nvGraphicFramePr>
        <p:xfrm>
          <a:off x="515938" y="1263650"/>
          <a:ext cx="11218862" cy="7204075"/>
        </p:xfrm>
        <a:graphic>
          <a:graphicData uri="http://schemas.openxmlformats.org/presentationml/2006/ole">
            <mc:AlternateContent xmlns:mc="http://schemas.openxmlformats.org/markup-compatibility/2006">
              <mc:Choice xmlns:v="urn:schemas-microsoft-com:vml" Requires="v">
                <p:oleObj spid="_x0000_s56328" name="Chart" r:id="rId4" imgW="0" imgH="0" progId="MSGraph.Chart.8">
                  <p:embed/>
                </p:oleObj>
              </mc:Choice>
              <mc:Fallback>
                <p:oleObj name="Chart" r:id="rId4" imgW="0" imgH="0" progId="MSGraph.Chart.8">
                  <p:embed/>
                  <p:pic>
                    <p:nvPicPr>
                      <p:cNvPr id="0" name="Object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5938" y="1263650"/>
                        <a:ext cx="11218862" cy="720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63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57346"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57347" name="Object 3"/>
          <p:cNvGraphicFramePr>
            <a:graphicFrameLocks noChangeAspect="1"/>
          </p:cNvGraphicFramePr>
          <p:nvPr/>
        </p:nvGraphicFramePr>
        <p:xfrm>
          <a:off x="227013" y="1263650"/>
          <a:ext cx="11664950" cy="7227888"/>
        </p:xfrm>
        <a:graphic>
          <a:graphicData uri="http://schemas.openxmlformats.org/presentationml/2006/ole">
            <mc:AlternateContent xmlns:mc="http://schemas.openxmlformats.org/markup-compatibility/2006">
              <mc:Choice xmlns:v="urn:schemas-microsoft-com:vml" Requires="v">
                <p:oleObj spid="_x0000_s57352" name="Chart" r:id="rId4" imgW="0" imgH="0" progId="MSGraph.Chart.8">
                  <p:embed/>
                </p:oleObj>
              </mc:Choice>
              <mc:Fallback>
                <p:oleObj name="Chart" r:id="rId4" imgW="0" imgH="0" progId="MSGraph.Chart.8">
                  <p:embed/>
                  <p:pic>
                    <p:nvPicPr>
                      <p:cNvPr id="0" name="Object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7013" y="1263650"/>
                        <a:ext cx="11664950" cy="722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dissolve">
                                      <p:cBhvr>
                                        <p:cTn id="7"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73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58370" name="Picture 2" descr="crossreff_logo_red.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58371" name="Object 3"/>
          <p:cNvGraphicFramePr>
            <a:graphicFrameLocks noChangeAspect="1"/>
          </p:cNvGraphicFramePr>
          <p:nvPr/>
        </p:nvGraphicFramePr>
        <p:xfrm>
          <a:off x="220663" y="393700"/>
          <a:ext cx="12076112" cy="8420100"/>
        </p:xfrm>
        <a:graphic>
          <a:graphicData uri="http://schemas.openxmlformats.org/presentationml/2006/ole">
            <mc:AlternateContent xmlns:mc="http://schemas.openxmlformats.org/markup-compatibility/2006">
              <mc:Choice xmlns:v="urn:schemas-microsoft-com:vml" Requires="v">
                <p:oleObj spid="_x0000_s58376" name="Chart" r:id="rId5" imgW="0" imgH="0" progId="MSGraph.Chart.8">
                  <p:embed/>
                </p:oleObj>
              </mc:Choice>
              <mc:Fallback>
                <p:oleObj name="Chart" r:id="rId5" imgW="0" imgH="0" progId="MSGraph.Chart.8">
                  <p:embed/>
                  <p:pic>
                    <p:nvPicPr>
                      <p:cNvPr id="0" name="Object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663" y="393700"/>
                        <a:ext cx="12076112" cy="842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dissolve">
                                      <p:cBhvr>
                                        <p:cTn id="7" dur="500"/>
                                        <p:tgtEl>
                                          <p:spTgt spid="5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837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60418" name="Picture 2" descr="crossreff_logo_r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19" name="Picture 3" descr="dropp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4450" y="2032000"/>
            <a:ext cx="5295900" cy="499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0" name="AutoShape 4"/>
          <p:cNvSpPr>
            <a:spLocks/>
          </p:cNvSpPr>
          <p:nvPr/>
        </p:nvSpPr>
        <p:spPr bwMode="auto">
          <a:xfrm>
            <a:off x="0" y="2927350"/>
            <a:ext cx="12992100" cy="109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r>
              <a:rPr lang="en-US" sz="6400">
                <a:latin typeface="Calibri" charset="0"/>
                <a:cs typeface="Calibri" charset="0"/>
                <a:sym typeface="Calibri" charset="0"/>
              </a:rPr>
              <a:t>4,633 participating organizations</a:t>
            </a:r>
            <a:endParaRPr lang="en-US"/>
          </a:p>
        </p:txBody>
      </p:sp>
      <p:sp>
        <p:nvSpPr>
          <p:cNvPr id="60421" name="AutoShape 5"/>
          <p:cNvSpPr>
            <a:spLocks/>
          </p:cNvSpPr>
          <p:nvPr/>
        </p:nvSpPr>
        <p:spPr bwMode="auto">
          <a:xfrm>
            <a:off x="4103688" y="4546600"/>
            <a:ext cx="4795837" cy="109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r>
              <a:rPr lang="en-US" sz="6400">
                <a:latin typeface="Calibri" charset="0"/>
                <a:cs typeface="Calibri" charset="0"/>
                <a:sym typeface="Calibri" charset="0"/>
              </a:rPr>
              <a:t>2,005 libraries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p:cTn id="7" dur="500" fill="hold"/>
                                        <p:tgtEl>
                                          <p:spTgt spid="60420"/>
                                        </p:tgtEl>
                                        <p:attrNameLst>
                                          <p:attrName>ppt_w</p:attrName>
                                        </p:attrNameLst>
                                      </p:cBhvr>
                                      <p:tavLst>
                                        <p:tav tm="0">
                                          <p:val>
                                            <p:fltVal val="0"/>
                                          </p:val>
                                        </p:tav>
                                        <p:tav tm="100000">
                                          <p:val>
                                            <p:strVal val="#ppt_w"/>
                                          </p:val>
                                        </p:tav>
                                      </p:tavLst>
                                    </p:anim>
                                    <p:anim calcmode="lin" valueType="num">
                                      <p:cBhvr>
                                        <p:cTn id="8" dur="500" fill="hold"/>
                                        <p:tgtEl>
                                          <p:spTgt spid="604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0421"/>
                                        </p:tgtEl>
                                        <p:attrNameLst>
                                          <p:attrName>style.visibility</p:attrName>
                                        </p:attrNameLst>
                                      </p:cBhvr>
                                      <p:to>
                                        <p:strVal val="visible"/>
                                      </p:to>
                                    </p:set>
                                    <p:anim calcmode="lin" valueType="num">
                                      <p:cBhvr>
                                        <p:cTn id="13" dur="500" fill="hold"/>
                                        <p:tgtEl>
                                          <p:spTgt spid="60421"/>
                                        </p:tgtEl>
                                        <p:attrNameLst>
                                          <p:attrName>ppt_w</p:attrName>
                                        </p:attrNameLst>
                                      </p:cBhvr>
                                      <p:tavLst>
                                        <p:tav tm="0">
                                          <p:val>
                                            <p:fltVal val="0"/>
                                          </p:val>
                                        </p:tav>
                                        <p:tav tm="100000">
                                          <p:val>
                                            <p:strVal val="#ppt_w"/>
                                          </p:val>
                                        </p:tav>
                                      </p:tavLst>
                                    </p:anim>
                                    <p:anim calcmode="lin" valueType="num">
                                      <p:cBhvr>
                                        <p:cTn id="14" dur="500" fill="hold"/>
                                        <p:tgtEl>
                                          <p:spTgt spid="604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autoUpdateAnimBg="0"/>
      <p:bldP spid="60421"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dropp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19138"/>
            <a:ext cx="10706100" cy="831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61442" name="Picture 2" descr="crossreff_logo_r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43" name="Picture 3" descr="droppedImag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4450" y="2032000"/>
            <a:ext cx="5295900" cy="499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44" name="AutoShape 4"/>
          <p:cNvSpPr>
            <a:spLocks/>
          </p:cNvSpPr>
          <p:nvPr/>
        </p:nvSpPr>
        <p:spPr bwMode="auto">
          <a:xfrm>
            <a:off x="0" y="2927350"/>
            <a:ext cx="12992100" cy="109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r>
              <a:rPr lang="en-US" sz="6400">
                <a:latin typeface="Calibri" charset="0"/>
                <a:cs typeface="Calibri" charset="0"/>
                <a:sym typeface="Calibri" charset="0"/>
              </a:rPr>
              <a:t>Lowest member tier - $275</a:t>
            </a:r>
            <a:endParaRPr lang="en-US"/>
          </a:p>
        </p:txBody>
      </p:sp>
      <p:sp>
        <p:nvSpPr>
          <p:cNvPr id="61445" name="AutoShape 5"/>
          <p:cNvSpPr>
            <a:spLocks/>
          </p:cNvSpPr>
          <p:nvPr/>
        </p:nvSpPr>
        <p:spPr bwMode="auto">
          <a:xfrm>
            <a:off x="4395788" y="4546600"/>
            <a:ext cx="4211637" cy="109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r>
              <a:rPr lang="en-US" sz="6400">
                <a:latin typeface="Calibri" charset="0"/>
                <a:cs typeface="Calibri" charset="0"/>
                <a:sym typeface="Calibri" charset="0"/>
              </a:rPr>
              <a:t>82%</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 calcmode="lin" valueType="num">
                                      <p:cBhvr>
                                        <p:cTn id="7" dur="500" fill="hold"/>
                                        <p:tgtEl>
                                          <p:spTgt spid="61444"/>
                                        </p:tgtEl>
                                        <p:attrNameLst>
                                          <p:attrName>ppt_w</p:attrName>
                                        </p:attrNameLst>
                                      </p:cBhvr>
                                      <p:tavLst>
                                        <p:tav tm="0">
                                          <p:val>
                                            <p:fltVal val="0"/>
                                          </p:val>
                                        </p:tav>
                                        <p:tav tm="100000">
                                          <p:val>
                                            <p:strVal val="#ppt_w"/>
                                          </p:val>
                                        </p:tav>
                                      </p:tavLst>
                                    </p:anim>
                                    <p:anim calcmode="lin" valueType="num">
                                      <p:cBhvr>
                                        <p:cTn id="8" dur="500" fill="hold"/>
                                        <p:tgtEl>
                                          <p:spTgt spid="6144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1445"/>
                                        </p:tgtEl>
                                        <p:attrNameLst>
                                          <p:attrName>style.visibility</p:attrName>
                                        </p:attrNameLst>
                                      </p:cBhvr>
                                      <p:to>
                                        <p:strVal val="visible"/>
                                      </p:to>
                                    </p:set>
                                    <p:anim calcmode="lin" valueType="num">
                                      <p:cBhvr>
                                        <p:cTn id="13" dur="500" fill="hold"/>
                                        <p:tgtEl>
                                          <p:spTgt spid="61445"/>
                                        </p:tgtEl>
                                        <p:attrNameLst>
                                          <p:attrName>ppt_w</p:attrName>
                                        </p:attrNameLst>
                                      </p:cBhvr>
                                      <p:tavLst>
                                        <p:tav tm="0">
                                          <p:val>
                                            <p:fltVal val="0"/>
                                          </p:val>
                                        </p:tav>
                                        <p:tav tm="100000">
                                          <p:val>
                                            <p:strVal val="#ppt_w"/>
                                          </p:val>
                                        </p:tav>
                                      </p:tavLst>
                                    </p:anim>
                                    <p:anim calcmode="lin" valueType="num">
                                      <p:cBhvr>
                                        <p:cTn id="14" dur="500" fill="hold"/>
                                        <p:tgtEl>
                                          <p:spTgt spid="614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autoUpdateAnimBg="0"/>
      <p:bldP spid="61445"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62466"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1500" y="89027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7" name="AutoShape 3"/>
          <p:cNvSpPr>
            <a:spLocks/>
          </p:cNvSpPr>
          <p:nvPr/>
        </p:nvSpPr>
        <p:spPr bwMode="auto">
          <a:xfrm>
            <a:off x="0" y="4613275"/>
            <a:ext cx="13004800" cy="1452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800">
                <a:latin typeface="Myriad Pro" charset="0"/>
                <a:cs typeface="Myriad Pro" charset="0"/>
                <a:sym typeface="Myriad Pro" charset="0"/>
              </a:rPr>
              <a:t>A standard way of reporting funding </a:t>
            </a:r>
          </a:p>
          <a:p>
            <a:pPr algn="ctr" defTabSz="584200"/>
            <a:r>
              <a:rPr lang="en-US" sz="4800">
                <a:latin typeface="Myriad Pro" charset="0"/>
                <a:cs typeface="Myriad Pro" charset="0"/>
                <a:sym typeface="Myriad Pro" charset="0"/>
              </a:rPr>
              <a:t>sources for published scholarly research</a:t>
            </a:r>
            <a:endParaRPr lang="en-US"/>
          </a:p>
        </p:txBody>
      </p:sp>
      <p:sp>
        <p:nvSpPr>
          <p:cNvPr id="62469" name="AutoShape 5"/>
          <p:cNvSpPr>
            <a:spLocks/>
          </p:cNvSpPr>
          <p:nvPr/>
        </p:nvSpPr>
        <p:spPr bwMode="auto">
          <a:xfrm>
            <a:off x="5905500" y="6121400"/>
            <a:ext cx="1181100" cy="80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Apple Color Emoji" charset="0"/>
                <a:cs typeface="Apple Color Emoji" charset="0"/>
                <a:sym typeface="Apple Color Emoji" charset="0"/>
              </a:rPr>
              <a:t>🌍🌍</a:t>
            </a:r>
            <a:endParaRPr lang="en-US"/>
          </a:p>
        </p:txBody>
      </p:sp>
      <p:pic>
        <p:nvPicPr>
          <p:cNvPr id="2" name="Picture 1"/>
          <p:cNvPicPr>
            <a:picLocks noChangeAspect="1"/>
          </p:cNvPicPr>
          <p:nvPr/>
        </p:nvPicPr>
        <p:blipFill>
          <a:blip r:embed="rId4"/>
          <a:stretch>
            <a:fillRect/>
          </a:stretch>
        </p:blipFill>
        <p:spPr>
          <a:xfrm>
            <a:off x="3766096" y="1420416"/>
            <a:ext cx="4818112" cy="1895124"/>
          </a:xfrm>
          <a:prstGeom prst="rect">
            <a:avLst/>
          </a:prstGeom>
        </p:spPr>
      </p:pic>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64514"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515" name="Picture 3" descr="dropp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1206500"/>
            <a:ext cx="9296400" cy="405130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64516" name="Picture 4" descr="dropped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1800" y="5753100"/>
            <a:ext cx="9332913" cy="2303463"/>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64517" name="AutoShape 5"/>
          <p:cNvSpPr>
            <a:spLocks/>
          </p:cNvSpPr>
          <p:nvPr/>
        </p:nvSpPr>
        <p:spPr bwMode="auto">
          <a:xfrm>
            <a:off x="1816100" y="7048500"/>
            <a:ext cx="3289300"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B00">
              <a:alpha val="23999"/>
            </a:srgbClr>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64518" name="AutoShape 6"/>
          <p:cNvSpPr>
            <a:spLocks/>
          </p:cNvSpPr>
          <p:nvPr/>
        </p:nvSpPr>
        <p:spPr bwMode="auto">
          <a:xfrm>
            <a:off x="5105400" y="7048500"/>
            <a:ext cx="5842000" cy="495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B00">
              <a:alpha val="23999"/>
            </a:srgbClr>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64519" name="AutoShape 7"/>
          <p:cNvSpPr>
            <a:spLocks/>
          </p:cNvSpPr>
          <p:nvPr/>
        </p:nvSpPr>
        <p:spPr bwMode="auto">
          <a:xfrm>
            <a:off x="6972300" y="6756400"/>
            <a:ext cx="3975100" cy="292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B00">
              <a:alpha val="23999"/>
            </a:srgbClr>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66562"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Rectangle 3"/>
          <p:cNvSpPr>
            <a:spLocks noGrp="1"/>
          </p:cNvSpPr>
          <p:nvPr>
            <p:ph type="body" idx="1"/>
          </p:nvPr>
        </p:nvSpPr>
        <p:spPr bwMode="auto">
          <a:xfrm>
            <a:off x="1461840" y="4156720"/>
            <a:ext cx="10210800" cy="3733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marL="1333500" lvl="1" indent="-571500" algn="l">
              <a:spcBef>
                <a:spcPts val="2500"/>
              </a:spcBef>
              <a:buSzPct val="50000"/>
              <a:buFontTx/>
              <a:buBlip>
                <a:blip r:embed="rId4"/>
              </a:buBlip>
            </a:pPr>
            <a:r>
              <a:rPr lang="en-US" sz="3600" dirty="0"/>
              <a:t>National Institutes of Health</a:t>
            </a:r>
          </a:p>
          <a:p>
            <a:pPr marL="1778000" lvl="2" indent="-571500" algn="l">
              <a:spcBef>
                <a:spcPts val="2500"/>
              </a:spcBef>
              <a:buSzPct val="50000"/>
              <a:buFontTx/>
              <a:buBlip>
                <a:blip r:embed="rId4"/>
              </a:buBlip>
            </a:pPr>
            <a:r>
              <a:rPr lang="en-US" sz="3600" dirty="0"/>
              <a:t>NIH? N.I.H.? National Institute of Health?</a:t>
            </a:r>
          </a:p>
          <a:p>
            <a:pPr marL="1333500" lvl="1" indent="-571500" algn="l">
              <a:spcBef>
                <a:spcPts val="2500"/>
              </a:spcBef>
              <a:buSzPct val="50000"/>
              <a:buFontTx/>
              <a:buBlip>
                <a:blip r:embed="rId4"/>
              </a:buBlip>
            </a:pPr>
            <a:r>
              <a:rPr lang="en-US" sz="3600" dirty="0"/>
              <a:t>Abbreviations, misspellings, translations...</a:t>
            </a:r>
            <a:endParaRPr lang="en-US" dirty="0"/>
          </a:p>
        </p:txBody>
      </p:sp>
      <p:pic>
        <p:nvPicPr>
          <p:cNvPr id="66564" name="Picture 4" descr="dreamstime_xs_2391479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18024" y="196280"/>
            <a:ext cx="6096000" cy="414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68610"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8611" name="Rectangle 3"/>
          <p:cNvSpPr>
            <a:spLocks noGrp="1" noChangeArrowheads="1"/>
          </p:cNvSpPr>
          <p:nvPr>
            <p:ph type="body" idx="1"/>
          </p:nvPr>
        </p:nvSpPr>
        <p:spPr>
          <a:xfrm>
            <a:off x="787400" y="2222500"/>
            <a:ext cx="11430000" cy="6286500"/>
          </a:xfrm>
        </p:spPr>
        <p:txBody>
          <a:bodyPr/>
          <a:lstStyle/>
          <a:p>
            <a:pPr marL="1333500" lvl="1" indent="-571500" algn="l">
              <a:spcBef>
                <a:spcPts val="2400"/>
              </a:spcBef>
              <a:buSzPct val="50000"/>
              <a:buFontTx/>
              <a:buBlip>
                <a:blip r:embed="rId4"/>
              </a:buBlip>
            </a:pPr>
            <a:r>
              <a:rPr lang="en-US" sz="3600"/>
              <a:t>Funding bodies cannot easily track the published output of funding</a:t>
            </a:r>
          </a:p>
          <a:p>
            <a:pPr marL="1333500" lvl="1" indent="-571500" algn="l">
              <a:spcBef>
                <a:spcPts val="2400"/>
              </a:spcBef>
              <a:buSzPct val="50000"/>
              <a:buFontTx/>
              <a:buBlip>
                <a:blip r:embed="rId4"/>
              </a:buBlip>
            </a:pPr>
            <a:r>
              <a:rPr lang="en-US" sz="3600"/>
              <a:t>Publishers cannot easily report which articles result from research supported by specific funders or grants </a:t>
            </a:r>
          </a:p>
          <a:p>
            <a:pPr marL="1333500" lvl="1" indent="-571500" algn="l">
              <a:spcBef>
                <a:spcPts val="2400"/>
              </a:spcBef>
              <a:buSzPct val="50000"/>
              <a:buFontTx/>
              <a:buBlip>
                <a:blip r:embed="rId4"/>
              </a:buBlip>
            </a:pPr>
            <a:r>
              <a:rPr lang="en-US" sz="3600"/>
              <a:t>Institutions cannot easily link funding received to published output</a:t>
            </a:r>
          </a:p>
          <a:p>
            <a:pPr marL="1333500" lvl="1" indent="-571500" algn="l">
              <a:spcBef>
                <a:spcPts val="2400"/>
              </a:spcBef>
              <a:buSzPct val="50000"/>
              <a:buFontTx/>
              <a:buBlip>
                <a:blip r:embed="rId4"/>
              </a:buBlip>
            </a:pPr>
            <a:r>
              <a:rPr lang="en-US" sz="3600"/>
              <a:t>Lack of standard metadata for funding sources makes it difficult to analyse or data mine</a:t>
            </a:r>
            <a:endParaRPr lang="en-US"/>
          </a:p>
        </p:txBody>
      </p:sp>
      <p:sp>
        <p:nvSpPr>
          <p:cNvPr id="68612" name="Rectangle 4"/>
          <p:cNvSpPr>
            <a:spLocks noGrp="1" noChangeArrowheads="1"/>
          </p:cNvSpPr>
          <p:nvPr>
            <p:ph type="title"/>
          </p:nvPr>
        </p:nvSpPr>
        <p:spPr>
          <a:xfrm>
            <a:off x="787400" y="508000"/>
            <a:ext cx="10718800" cy="1930400"/>
          </a:xfrm>
        </p:spPr>
        <p:txBody>
          <a:bodyPr/>
          <a:lstStyle/>
          <a:p>
            <a:pPr defTabSz="584200"/>
            <a:r>
              <a:rPr lang="en-US"/>
              <a:t>Why does this matter?</a:t>
            </a:r>
          </a:p>
        </p:txBody>
      </p:sp>
      <p:pic>
        <p:nvPicPr>
          <p:cNvPr id="68613" name="Picture 5" descr="FundRef_logo.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42600" y="8907463"/>
            <a:ext cx="1917700" cy="70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86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86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bldLvl="5"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70658"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0659" name="Picture 3" descr="iStock_000000794178Small.jpg"/>
          <p:cNvPicPr>
            <a:picLocks noChangeAspect="1"/>
          </p:cNvPicPr>
          <p:nvPr/>
        </p:nvPicPr>
        <p:blipFill>
          <a:blip r:embed="rId4">
            <a:alphaModFix amt="34000"/>
            <a:extLst>
              <a:ext uri="{28A0092B-C50C-407E-A947-70E740481C1C}">
                <a14:useLocalDpi xmlns:a14="http://schemas.microsoft.com/office/drawing/2010/main" val="0"/>
              </a:ext>
            </a:extLst>
          </a:blip>
          <a:srcRect/>
          <a:stretch>
            <a:fillRect/>
          </a:stretch>
        </p:blipFill>
        <p:spPr bwMode="auto">
          <a:xfrm>
            <a:off x="25400" y="-23813"/>
            <a:ext cx="13144500" cy="9856788"/>
          </a:xfrm>
          <a:prstGeom prst="rect">
            <a:avLst/>
          </a:prstGeom>
          <a:noFill/>
          <a:ln>
            <a:noFill/>
          </a:ln>
          <a:effectLst/>
          <a:extLst>
            <a:ext uri="{909E8E84-426E-40dd-AFC4-6F175D3DCCD1}">
              <a14:hiddenFill xmlns:a14="http://schemas.microsoft.com/office/drawing/2010/main">
                <a:solidFill>
                  <a:srgbClr val="FFFFFF">
                    <a:alpha val="34000"/>
                  </a:srgbClr>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0660" name="Group 4"/>
          <p:cNvGrpSpPr>
            <a:grpSpLocks/>
          </p:cNvGrpSpPr>
          <p:nvPr/>
        </p:nvGrpSpPr>
        <p:grpSpPr bwMode="auto">
          <a:xfrm>
            <a:off x="8521700" y="2125663"/>
            <a:ext cx="4635500" cy="5454650"/>
            <a:chOff x="0" y="-1"/>
            <a:chExt cx="4635500" cy="5454651"/>
          </a:xfrm>
        </p:grpSpPr>
        <p:sp>
          <p:nvSpPr>
            <p:cNvPr id="70661" name="AutoShape 5"/>
            <p:cNvSpPr>
              <a:spLocks/>
            </p:cNvSpPr>
            <p:nvPr/>
          </p:nvSpPr>
          <p:spPr bwMode="auto">
            <a:xfrm>
              <a:off x="614532" y="-1"/>
              <a:ext cx="3868568" cy="9169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6400" dirty="0">
                  <a:latin typeface="Myriad Pro" charset="0"/>
                  <a:cs typeface="Myriad Pro" charset="0"/>
                  <a:sym typeface="Myriad Pro" charset="0"/>
                </a:rPr>
                <a:t>Publishers</a:t>
              </a:r>
              <a:endParaRPr lang="en-US" dirty="0"/>
            </a:p>
          </p:txBody>
        </p:sp>
        <p:sp>
          <p:nvSpPr>
            <p:cNvPr id="70662" name="AutoShape 6"/>
            <p:cNvSpPr>
              <a:spLocks/>
            </p:cNvSpPr>
            <p:nvPr/>
          </p:nvSpPr>
          <p:spPr bwMode="auto">
            <a:xfrm>
              <a:off x="0" y="3806189"/>
              <a:ext cx="4635500" cy="1648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3600">
                  <a:latin typeface="Myriad Pro" charset="0"/>
                  <a:cs typeface="Myriad Pro" charset="0"/>
                  <a:sym typeface="Myriad Pro" charset="0"/>
                </a:rPr>
                <a:t>Relationship with authors submitting manuscripts</a:t>
              </a:r>
              <a:endParaRPr lang="en-US"/>
            </a:p>
          </p:txBody>
        </p:sp>
        <p:sp>
          <p:nvSpPr>
            <p:cNvPr id="70663" name="AutoShape 7"/>
            <p:cNvSpPr>
              <a:spLocks/>
            </p:cNvSpPr>
            <p:nvPr/>
          </p:nvSpPr>
          <p:spPr bwMode="auto">
            <a:xfrm>
              <a:off x="100330" y="1628139"/>
              <a:ext cx="4445001" cy="1648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3600" dirty="0">
                  <a:latin typeface="Myriad Pro" charset="0"/>
                  <a:cs typeface="Myriad Pro" charset="0"/>
                  <a:sym typeface="Myriad Pro" charset="0"/>
                </a:rPr>
                <a:t>Established publishing and peer-review systems</a:t>
              </a:r>
              <a:endParaRPr lang="en-US" dirty="0"/>
            </a:p>
          </p:txBody>
        </p:sp>
      </p:grpSp>
      <p:grpSp>
        <p:nvGrpSpPr>
          <p:cNvPr id="70664" name="Group 8"/>
          <p:cNvGrpSpPr>
            <a:grpSpLocks/>
          </p:cNvGrpSpPr>
          <p:nvPr/>
        </p:nvGrpSpPr>
        <p:grpSpPr bwMode="auto">
          <a:xfrm>
            <a:off x="0" y="2125663"/>
            <a:ext cx="4826000" cy="5448300"/>
            <a:chOff x="0" y="-1"/>
            <a:chExt cx="4826000" cy="5448301"/>
          </a:xfrm>
        </p:grpSpPr>
        <p:sp>
          <p:nvSpPr>
            <p:cNvPr id="70665" name="AutoShape 9"/>
            <p:cNvSpPr>
              <a:spLocks/>
            </p:cNvSpPr>
            <p:nvPr/>
          </p:nvSpPr>
          <p:spPr bwMode="auto">
            <a:xfrm>
              <a:off x="1054482" y="-1"/>
              <a:ext cx="2999646" cy="9169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6400" dirty="0">
                  <a:latin typeface="Myriad Pro" charset="0"/>
                  <a:cs typeface="Myriad Pro" charset="0"/>
                  <a:sym typeface="Myriad Pro" charset="0"/>
                </a:rPr>
                <a:t>Funders</a:t>
              </a:r>
              <a:endParaRPr lang="en-US" dirty="0"/>
            </a:p>
          </p:txBody>
        </p:sp>
        <p:sp>
          <p:nvSpPr>
            <p:cNvPr id="70666" name="AutoShape 10"/>
            <p:cNvSpPr>
              <a:spLocks/>
            </p:cNvSpPr>
            <p:nvPr/>
          </p:nvSpPr>
          <p:spPr bwMode="auto">
            <a:xfrm>
              <a:off x="0" y="3799839"/>
              <a:ext cx="4826000" cy="1648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3600">
                  <a:latin typeface="Myriad Pro" charset="0"/>
                  <a:cs typeface="Myriad Pro" charset="0"/>
                  <a:sym typeface="Myriad Pro" charset="0"/>
                </a:rPr>
                <a:t>Relationship with researchers funded by agencies</a:t>
              </a:r>
              <a:endParaRPr lang="en-US"/>
            </a:p>
          </p:txBody>
        </p:sp>
        <p:sp>
          <p:nvSpPr>
            <p:cNvPr id="70667" name="AutoShape 11"/>
            <p:cNvSpPr>
              <a:spLocks/>
            </p:cNvSpPr>
            <p:nvPr/>
          </p:nvSpPr>
          <p:spPr bwMode="auto">
            <a:xfrm>
              <a:off x="0" y="1628139"/>
              <a:ext cx="4826000" cy="1648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3600">
                  <a:latin typeface="Myriad Pro" charset="0"/>
                  <a:cs typeface="Myriad Pro" charset="0"/>
                  <a:sym typeface="Myriad Pro" charset="0"/>
                </a:rPr>
                <a:t>Established award systems and research management processes</a:t>
              </a:r>
              <a:endParaRPr lang="en-US"/>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72706"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07" name="Rectangle 3"/>
          <p:cNvSpPr>
            <a:spLocks noGrp="1" noChangeArrowheads="1"/>
          </p:cNvSpPr>
          <p:nvPr>
            <p:ph type="title"/>
          </p:nvPr>
        </p:nvSpPr>
        <p:spPr>
          <a:xfrm>
            <a:off x="1143000" y="508000"/>
            <a:ext cx="10718800" cy="1930400"/>
          </a:xfrm>
        </p:spPr>
        <p:txBody>
          <a:bodyPr/>
          <a:lstStyle/>
          <a:p>
            <a:pPr defTabSz="584200"/>
            <a:r>
              <a:rPr lang="en-US"/>
              <a:t>FundRef Pilot</a:t>
            </a:r>
          </a:p>
        </p:txBody>
      </p:sp>
      <p:pic>
        <p:nvPicPr>
          <p:cNvPr id="72708" name="Picture 4" descr="dropp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0100" y="2755900"/>
            <a:ext cx="8851900" cy="511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74754"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755" name="Picture 3" descr="dropp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8900" y="2565400"/>
            <a:ext cx="10287000" cy="612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756" name="Rectangle 4"/>
          <p:cNvSpPr>
            <a:spLocks noGrp="1" noChangeArrowheads="1"/>
          </p:cNvSpPr>
          <p:nvPr>
            <p:ph type="title"/>
          </p:nvPr>
        </p:nvSpPr>
        <p:spPr>
          <a:xfrm>
            <a:off x="787400" y="508000"/>
            <a:ext cx="10718800" cy="1930400"/>
          </a:xfrm>
        </p:spPr>
        <p:txBody>
          <a:bodyPr/>
          <a:lstStyle/>
          <a:p>
            <a:pPr defTabSz="584200"/>
            <a:r>
              <a:rPr lang="en-US"/>
              <a:t>FundRef Registry</a:t>
            </a:r>
          </a:p>
        </p:txBody>
      </p:sp>
      <p:sp>
        <p:nvSpPr>
          <p:cNvPr id="74757" name="Rectangle 5"/>
          <p:cNvSpPr>
            <a:spLocks noGrp="1" noChangeArrowheads="1"/>
          </p:cNvSpPr>
          <p:nvPr>
            <p:ph type="body" idx="1"/>
          </p:nvPr>
        </p:nvSpPr>
        <p:spPr>
          <a:xfrm>
            <a:off x="914400" y="2476500"/>
            <a:ext cx="10464800" cy="6286500"/>
          </a:xfrm>
          <a:solidFill>
            <a:schemeClr val="bg1"/>
          </a:solidFill>
        </p:spPr>
        <p:txBody>
          <a:bodyPr/>
          <a:lstStyle/>
          <a:p>
            <a:pPr marL="1333500" lvl="1" indent="-571500" algn="l">
              <a:spcBef>
                <a:spcPts val="2400"/>
              </a:spcBef>
              <a:buSzPct val="50000"/>
              <a:buFontTx/>
              <a:buBlip>
                <a:blip r:embed="rId5"/>
              </a:buBlip>
            </a:pPr>
            <a:r>
              <a:rPr lang="en-US" sz="3600" dirty="0"/>
              <a:t>4000 funder names and ID numbers from curated Elsevier </a:t>
            </a:r>
            <a:r>
              <a:rPr lang="en-US" sz="3600" dirty="0" err="1"/>
              <a:t>SciVal</a:t>
            </a:r>
            <a:r>
              <a:rPr lang="en-US" sz="3600" dirty="0"/>
              <a:t> registry, donated to FundRef</a:t>
            </a:r>
          </a:p>
          <a:p>
            <a:pPr marL="1333500" lvl="1" indent="-571500" algn="l">
              <a:spcBef>
                <a:spcPts val="2400"/>
              </a:spcBef>
              <a:buSzPct val="50000"/>
              <a:buFontTx/>
              <a:buBlip>
                <a:blip r:embed="rId5"/>
              </a:buBlip>
            </a:pPr>
            <a:r>
              <a:rPr lang="en-US" sz="3600" dirty="0"/>
              <a:t>Hosted by CrossRef, available under CC0 </a:t>
            </a:r>
          </a:p>
          <a:p>
            <a:pPr marL="1333500" lvl="1" indent="-571500" algn="l">
              <a:spcBef>
                <a:spcPts val="2400"/>
              </a:spcBef>
              <a:buSzPct val="50000"/>
              <a:buFontTx/>
              <a:buBlip>
                <a:blip r:embed="rId5"/>
              </a:buBlip>
            </a:pPr>
            <a:r>
              <a:rPr lang="en-US" sz="3600" dirty="0"/>
              <a:t>Will be added to and updated</a:t>
            </a:r>
          </a:p>
          <a:p>
            <a:pPr marL="1333500" lvl="1" indent="-571500" algn="l">
              <a:spcBef>
                <a:spcPts val="2400"/>
              </a:spcBef>
              <a:buSzPct val="50000"/>
              <a:buFontTx/>
              <a:buBlip>
                <a:blip r:embed="rId5"/>
              </a:buBlip>
            </a:pPr>
            <a:r>
              <a:rPr lang="en-US" sz="3600" dirty="0"/>
              <a:t>Publishers to use this list to ensure consistency</a:t>
            </a:r>
            <a:endParaRPr lang="en-US" dirty="0"/>
          </a:p>
        </p:txBody>
      </p:sp>
      <p:sp>
        <p:nvSpPr>
          <p:cNvPr id="74758" name="AutoShape 6"/>
          <p:cNvSpPr>
            <a:spLocks/>
          </p:cNvSpPr>
          <p:nvPr/>
        </p:nvSpPr>
        <p:spPr bwMode="auto">
          <a:xfrm>
            <a:off x="1363663" y="8064500"/>
            <a:ext cx="10266362"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Gill Sans" charset="0"/>
                <a:cs typeface="Gill Sans" charset="0"/>
                <a:sym typeface="Gill Sans" charset="0"/>
                <a:hlinkClick r:id="rId6"/>
              </a:rPr>
              <a:t>www.crossref.org/fundref/fundref_registry.html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4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build="p" bldLvl="5" autoUpdateAnimBg="0"/>
      <p:bldP spid="7475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76802"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6803" name="Group 3"/>
          <p:cNvGrpSpPr>
            <a:grpSpLocks/>
          </p:cNvGrpSpPr>
          <p:nvPr/>
        </p:nvGrpSpPr>
        <p:grpSpPr bwMode="auto">
          <a:xfrm>
            <a:off x="5511800" y="857250"/>
            <a:ext cx="1970088" cy="1600200"/>
            <a:chOff x="-215900" y="-139700"/>
            <a:chExt cx="1969618" cy="1600200"/>
          </a:xfrm>
        </p:grpSpPr>
        <p:sp>
          <p:nvSpPr>
            <p:cNvPr id="76804" name="AutoShape 4"/>
            <p:cNvSpPr>
              <a:spLocks/>
            </p:cNvSpPr>
            <p:nvPr/>
          </p:nvSpPr>
          <p:spPr bwMode="auto">
            <a:xfrm>
              <a:off x="-1" y="0"/>
              <a:ext cx="1537819" cy="1041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r>
                <a:rPr lang="en-US" sz="7200">
                  <a:latin typeface="Myriad Pro" charset="0"/>
                  <a:cs typeface="Myriad Pro" charset="0"/>
                  <a:sym typeface="Myriad Pro" charset="0"/>
                </a:rPr>
                <a:t>DOI</a:t>
              </a:r>
              <a:endParaRPr lang="en-US"/>
            </a:p>
          </p:txBody>
        </p:sp>
        <p:pic>
          <p:nvPicPr>
            <p:cNvPr id="7680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900" y="-139700"/>
              <a:ext cx="1969618"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76806" name="Group 6"/>
          <p:cNvGrpSpPr>
            <a:grpSpLocks/>
          </p:cNvGrpSpPr>
          <p:nvPr/>
        </p:nvGrpSpPr>
        <p:grpSpPr bwMode="auto">
          <a:xfrm>
            <a:off x="822325" y="4787900"/>
            <a:ext cx="3811588" cy="2692400"/>
            <a:chOff x="-215900" y="-139700"/>
            <a:chExt cx="3810305" cy="2692400"/>
          </a:xfrm>
        </p:grpSpPr>
        <p:sp>
          <p:nvSpPr>
            <p:cNvPr id="76807" name="AutoShape 7"/>
            <p:cNvSpPr>
              <a:spLocks/>
            </p:cNvSpPr>
            <p:nvPr/>
          </p:nvSpPr>
          <p:spPr bwMode="auto">
            <a:xfrm>
              <a:off x="0" y="0"/>
              <a:ext cx="3378505" cy="213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r>
                <a:rPr lang="en-US" sz="7200">
                  <a:latin typeface="Myriad Pro" charset="0"/>
                  <a:cs typeface="Myriad Pro" charset="0"/>
                  <a:sym typeface="Myriad Pro" charset="0"/>
                </a:rPr>
                <a:t>Funding</a:t>
              </a:r>
            </a:p>
            <a:p>
              <a:pPr algn="ctr" defTabSz="584200"/>
              <a:r>
                <a:rPr lang="en-US" sz="7200">
                  <a:latin typeface="Myriad Pro" charset="0"/>
                  <a:cs typeface="Myriad Pro" charset="0"/>
                  <a:sym typeface="Myriad Pro" charset="0"/>
                </a:rPr>
                <a:t>Source</a:t>
              </a:r>
              <a:endParaRPr lang="en-US"/>
            </a:p>
          </p:txBody>
        </p:sp>
        <p:pic>
          <p:nvPicPr>
            <p:cNvPr id="7680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 y="-139700"/>
              <a:ext cx="3810305"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76809" name="Group 9"/>
          <p:cNvGrpSpPr>
            <a:grpSpLocks/>
          </p:cNvGrpSpPr>
          <p:nvPr/>
        </p:nvGrpSpPr>
        <p:grpSpPr bwMode="auto">
          <a:xfrm>
            <a:off x="8339138" y="4787900"/>
            <a:ext cx="3606800" cy="2692400"/>
            <a:chOff x="-215900" y="-139700"/>
            <a:chExt cx="3607308" cy="2692400"/>
          </a:xfrm>
        </p:grpSpPr>
        <p:sp>
          <p:nvSpPr>
            <p:cNvPr id="76810" name="AutoShape 10"/>
            <p:cNvSpPr>
              <a:spLocks/>
            </p:cNvSpPr>
            <p:nvPr/>
          </p:nvSpPr>
          <p:spPr bwMode="auto">
            <a:xfrm>
              <a:off x="-1" y="0"/>
              <a:ext cx="3175509" cy="213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r>
                <a:rPr lang="en-US" sz="7200">
                  <a:latin typeface="Myriad Pro" charset="0"/>
                  <a:cs typeface="Myriad Pro" charset="0"/>
                  <a:sym typeface="Myriad Pro" charset="0"/>
                </a:rPr>
                <a:t>Award </a:t>
              </a:r>
            </a:p>
            <a:p>
              <a:pPr algn="ctr" defTabSz="584200"/>
              <a:r>
                <a:rPr lang="en-US" sz="7200">
                  <a:latin typeface="Myriad Pro" charset="0"/>
                  <a:cs typeface="Myriad Pro" charset="0"/>
                  <a:sym typeface="Myriad Pro" charset="0"/>
                </a:rPr>
                <a:t>Number</a:t>
              </a:r>
              <a:endParaRPr lang="en-US"/>
            </a:p>
          </p:txBody>
        </p:sp>
        <p:pic>
          <p:nvPicPr>
            <p:cNvPr id="76811"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5900" y="-139700"/>
              <a:ext cx="3607308"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76812" name="Line 12"/>
          <p:cNvSpPr>
            <a:spLocks noChangeShapeType="1"/>
          </p:cNvSpPr>
          <p:nvPr/>
        </p:nvSpPr>
        <p:spPr bwMode="auto">
          <a:xfrm>
            <a:off x="5308600" y="6121400"/>
            <a:ext cx="2392363" cy="3175"/>
          </a:xfrm>
          <a:prstGeom prst="line">
            <a:avLst/>
          </a:prstGeom>
          <a:noFill/>
          <a:ln w="76200" cap="flat" cmpd="sng">
            <a:solidFill>
              <a:srgbClr val="009193"/>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en-US"/>
          </a:p>
        </p:txBody>
      </p:sp>
      <p:sp>
        <p:nvSpPr>
          <p:cNvPr id="76813" name="Line 13"/>
          <p:cNvSpPr>
            <a:spLocks noChangeShapeType="1"/>
          </p:cNvSpPr>
          <p:nvPr/>
        </p:nvSpPr>
        <p:spPr bwMode="auto">
          <a:xfrm>
            <a:off x="7607300" y="2667000"/>
            <a:ext cx="1217613" cy="1649413"/>
          </a:xfrm>
          <a:prstGeom prst="line">
            <a:avLst/>
          </a:prstGeom>
          <a:noFill/>
          <a:ln w="76200" cap="flat" cmpd="sng">
            <a:solidFill>
              <a:srgbClr val="009193"/>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en-US"/>
          </a:p>
        </p:txBody>
      </p:sp>
      <p:sp>
        <p:nvSpPr>
          <p:cNvPr id="76814" name="Line 14"/>
          <p:cNvSpPr>
            <a:spLocks noChangeShapeType="1"/>
          </p:cNvSpPr>
          <p:nvPr/>
        </p:nvSpPr>
        <p:spPr bwMode="auto">
          <a:xfrm flipV="1">
            <a:off x="4271963" y="2678113"/>
            <a:ext cx="1143000" cy="1620837"/>
          </a:xfrm>
          <a:prstGeom prst="line">
            <a:avLst/>
          </a:prstGeom>
          <a:noFill/>
          <a:ln w="76200" cap="flat" cmpd="sng">
            <a:solidFill>
              <a:srgbClr val="009193"/>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en-US"/>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78850"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8851" name="Group 3"/>
          <p:cNvGrpSpPr>
            <a:grpSpLocks/>
          </p:cNvGrpSpPr>
          <p:nvPr/>
        </p:nvGrpSpPr>
        <p:grpSpPr bwMode="auto">
          <a:xfrm>
            <a:off x="5575300" y="2686050"/>
            <a:ext cx="1970088" cy="1600200"/>
            <a:chOff x="-215900" y="-139700"/>
            <a:chExt cx="1969618" cy="1600200"/>
          </a:xfrm>
        </p:grpSpPr>
        <p:sp>
          <p:nvSpPr>
            <p:cNvPr id="78852" name="AutoShape 4"/>
            <p:cNvSpPr>
              <a:spLocks/>
            </p:cNvSpPr>
            <p:nvPr/>
          </p:nvSpPr>
          <p:spPr bwMode="auto">
            <a:xfrm>
              <a:off x="-1" y="0"/>
              <a:ext cx="1537819" cy="1041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r>
                <a:rPr lang="en-US" sz="7200">
                  <a:latin typeface="Myriad Pro" charset="0"/>
                  <a:cs typeface="Myriad Pro" charset="0"/>
                  <a:sym typeface="Myriad Pro" charset="0"/>
                </a:rPr>
                <a:t>DOI</a:t>
              </a:r>
              <a:endParaRPr lang="en-US"/>
            </a:p>
          </p:txBody>
        </p:sp>
        <p:pic>
          <p:nvPicPr>
            <p:cNvPr id="7885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900" y="-139700"/>
              <a:ext cx="1969618"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78854" name="Group 6"/>
          <p:cNvGrpSpPr>
            <a:grpSpLocks/>
          </p:cNvGrpSpPr>
          <p:nvPr/>
        </p:nvGrpSpPr>
        <p:grpSpPr bwMode="auto">
          <a:xfrm>
            <a:off x="885825" y="6350000"/>
            <a:ext cx="3811588" cy="2692400"/>
            <a:chOff x="-215900" y="-139700"/>
            <a:chExt cx="3810305" cy="2692400"/>
          </a:xfrm>
        </p:grpSpPr>
        <p:sp>
          <p:nvSpPr>
            <p:cNvPr id="78855" name="AutoShape 7"/>
            <p:cNvSpPr>
              <a:spLocks/>
            </p:cNvSpPr>
            <p:nvPr/>
          </p:nvSpPr>
          <p:spPr bwMode="auto">
            <a:xfrm>
              <a:off x="0" y="0"/>
              <a:ext cx="3378505" cy="213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r>
                <a:rPr lang="en-US" sz="7200">
                  <a:latin typeface="Myriad Pro" charset="0"/>
                  <a:cs typeface="Myriad Pro" charset="0"/>
                  <a:sym typeface="Myriad Pro" charset="0"/>
                </a:rPr>
                <a:t>Funding</a:t>
              </a:r>
            </a:p>
            <a:p>
              <a:pPr algn="ctr" defTabSz="584200"/>
              <a:r>
                <a:rPr lang="en-US" sz="7200">
                  <a:latin typeface="Myriad Pro" charset="0"/>
                  <a:cs typeface="Myriad Pro" charset="0"/>
                  <a:sym typeface="Myriad Pro" charset="0"/>
                </a:rPr>
                <a:t>Source</a:t>
              </a:r>
              <a:endParaRPr lang="en-US"/>
            </a:p>
          </p:txBody>
        </p:sp>
        <p:pic>
          <p:nvPicPr>
            <p:cNvPr id="7885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 y="-139700"/>
              <a:ext cx="3810305"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78857" name="Group 9"/>
          <p:cNvGrpSpPr>
            <a:grpSpLocks/>
          </p:cNvGrpSpPr>
          <p:nvPr/>
        </p:nvGrpSpPr>
        <p:grpSpPr bwMode="auto">
          <a:xfrm>
            <a:off x="8402638" y="6350000"/>
            <a:ext cx="3606800" cy="2692400"/>
            <a:chOff x="-215900" y="-139700"/>
            <a:chExt cx="3607308" cy="2692400"/>
          </a:xfrm>
        </p:grpSpPr>
        <p:sp>
          <p:nvSpPr>
            <p:cNvPr id="78858" name="AutoShape 10"/>
            <p:cNvSpPr>
              <a:spLocks/>
            </p:cNvSpPr>
            <p:nvPr/>
          </p:nvSpPr>
          <p:spPr bwMode="auto">
            <a:xfrm>
              <a:off x="-1" y="0"/>
              <a:ext cx="3175509" cy="213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r>
                <a:rPr lang="en-US" sz="7200">
                  <a:latin typeface="Myriad Pro" charset="0"/>
                  <a:cs typeface="Myriad Pro" charset="0"/>
                  <a:sym typeface="Myriad Pro" charset="0"/>
                </a:rPr>
                <a:t>Award </a:t>
              </a:r>
            </a:p>
            <a:p>
              <a:pPr algn="ctr" defTabSz="584200"/>
              <a:r>
                <a:rPr lang="en-US" sz="7200">
                  <a:latin typeface="Myriad Pro" charset="0"/>
                  <a:cs typeface="Myriad Pro" charset="0"/>
                  <a:sym typeface="Myriad Pro" charset="0"/>
                </a:rPr>
                <a:t>Number</a:t>
              </a:r>
              <a:endParaRPr lang="en-US"/>
            </a:p>
          </p:txBody>
        </p:sp>
        <p:pic>
          <p:nvPicPr>
            <p:cNvPr id="78859"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5900" y="-139700"/>
              <a:ext cx="3607308"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78860" name="Line 12"/>
          <p:cNvSpPr>
            <a:spLocks noChangeShapeType="1"/>
          </p:cNvSpPr>
          <p:nvPr/>
        </p:nvSpPr>
        <p:spPr bwMode="auto">
          <a:xfrm>
            <a:off x="5372100" y="7683500"/>
            <a:ext cx="2392363" cy="3175"/>
          </a:xfrm>
          <a:prstGeom prst="line">
            <a:avLst/>
          </a:prstGeom>
          <a:noFill/>
          <a:ln w="76200" cap="flat" cmpd="sng">
            <a:solidFill>
              <a:srgbClr val="009193"/>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en-US"/>
          </a:p>
        </p:txBody>
      </p:sp>
      <p:sp>
        <p:nvSpPr>
          <p:cNvPr id="78861" name="Line 13"/>
          <p:cNvSpPr>
            <a:spLocks noChangeShapeType="1"/>
          </p:cNvSpPr>
          <p:nvPr/>
        </p:nvSpPr>
        <p:spPr bwMode="auto">
          <a:xfrm>
            <a:off x="7670800" y="4229100"/>
            <a:ext cx="1217613" cy="1649413"/>
          </a:xfrm>
          <a:prstGeom prst="line">
            <a:avLst/>
          </a:prstGeom>
          <a:noFill/>
          <a:ln w="76200" cap="flat" cmpd="sng">
            <a:solidFill>
              <a:srgbClr val="009193"/>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en-US"/>
          </a:p>
        </p:txBody>
      </p:sp>
      <p:sp>
        <p:nvSpPr>
          <p:cNvPr id="78862" name="Line 14"/>
          <p:cNvSpPr>
            <a:spLocks noChangeShapeType="1"/>
          </p:cNvSpPr>
          <p:nvPr/>
        </p:nvSpPr>
        <p:spPr bwMode="auto">
          <a:xfrm flipV="1">
            <a:off x="4335463" y="4240213"/>
            <a:ext cx="1143000" cy="1620837"/>
          </a:xfrm>
          <a:prstGeom prst="line">
            <a:avLst/>
          </a:prstGeom>
          <a:noFill/>
          <a:ln w="76200" cap="flat" cmpd="sng">
            <a:solidFill>
              <a:srgbClr val="009193"/>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en-US"/>
          </a:p>
        </p:txBody>
      </p:sp>
      <p:grpSp>
        <p:nvGrpSpPr>
          <p:cNvPr id="78863" name="Group 15"/>
          <p:cNvGrpSpPr>
            <a:grpSpLocks/>
          </p:cNvGrpSpPr>
          <p:nvPr/>
        </p:nvGrpSpPr>
        <p:grpSpPr bwMode="auto">
          <a:xfrm>
            <a:off x="5461000" y="482600"/>
            <a:ext cx="2209800" cy="1104900"/>
            <a:chOff x="-215900" y="-139700"/>
            <a:chExt cx="2209800" cy="1104900"/>
          </a:xfrm>
        </p:grpSpPr>
        <p:pic>
          <p:nvPicPr>
            <p:cNvPr id="78864" name="Picture 16" descr="droppedImag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77800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8865"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5900" y="-139700"/>
              <a:ext cx="2209800" cy="1104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78866" name="Line 18"/>
          <p:cNvSpPr>
            <a:spLocks noChangeShapeType="1"/>
          </p:cNvSpPr>
          <p:nvPr/>
        </p:nvSpPr>
        <p:spPr bwMode="auto">
          <a:xfrm flipH="1">
            <a:off x="6561138" y="1497013"/>
            <a:ext cx="0" cy="1049337"/>
          </a:xfrm>
          <a:prstGeom prst="line">
            <a:avLst/>
          </a:prstGeom>
          <a:noFill/>
          <a:ln w="76200" cap="flat" cmpd="sng">
            <a:solidFill>
              <a:srgbClr val="009193"/>
            </a:solidFill>
            <a:prstDash val="solid"/>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en-US"/>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dropp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1079500"/>
            <a:ext cx="6985000" cy="241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4" name="Picture 2" descr="dropp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3708400"/>
            <a:ext cx="3505200" cy="139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5" name="Picture 3" descr="dropped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7413" y="723900"/>
            <a:ext cx="11228387" cy="829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4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4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80898"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0899" name="AutoShape 3"/>
          <p:cNvSpPr>
            <a:spLocks/>
          </p:cNvSpPr>
          <p:nvPr/>
        </p:nvSpPr>
        <p:spPr bwMode="auto">
          <a:xfrm>
            <a:off x="1143000" y="-127000"/>
            <a:ext cx="10718800"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r>
              <a:rPr lang="en-US" sz="8400">
                <a:latin typeface="Trade Gothic LT Std" charset="0"/>
                <a:cs typeface="Trade Gothic LT Std" charset="0"/>
                <a:sym typeface="Trade Gothic LT Std" charset="0"/>
              </a:rPr>
              <a:t>Look up funding data</a:t>
            </a:r>
            <a:endParaRPr lang="en-US"/>
          </a:p>
        </p:txBody>
      </p:sp>
      <p:pic>
        <p:nvPicPr>
          <p:cNvPr id="80900" name="Picture 4" descr="dropp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1727200"/>
            <a:ext cx="10058400" cy="669290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80901" name="AutoShape 5"/>
          <p:cNvSpPr>
            <a:spLocks/>
          </p:cNvSpPr>
          <p:nvPr/>
        </p:nvSpPr>
        <p:spPr bwMode="auto">
          <a:xfrm>
            <a:off x="2469952" y="8837240"/>
            <a:ext cx="8691487" cy="715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800" dirty="0">
                <a:latin typeface="Myriad Pro" charset="0"/>
                <a:cs typeface="Myriad Pro" charset="0"/>
                <a:sym typeface="Myriad Pro" charset="0"/>
                <a:hlinkClick r:id="rId5"/>
              </a:rPr>
              <a:t>http://search.crossref.org</a:t>
            </a:r>
            <a:r>
              <a:rPr lang="en-US" sz="4800" dirty="0">
                <a:latin typeface="Myriad Pro" charset="0"/>
                <a:cs typeface="Myriad Pro" charset="0"/>
                <a:sym typeface="Myriad Pro" charset="0"/>
              </a:rPr>
              <a:t>/</a:t>
            </a:r>
            <a:r>
              <a:rPr lang="en-US" sz="4800" dirty="0" err="1">
                <a:latin typeface="Myriad Pro" charset="0"/>
                <a:cs typeface="Myriad Pro" charset="0"/>
                <a:sym typeface="Myriad Pro" charset="0"/>
              </a:rPr>
              <a:t>fundref</a:t>
            </a:r>
            <a:endParaRPr lang="en-US" dirty="0"/>
          </a:p>
        </p:txBody>
      </p:sp>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82946"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947" name="Picture 3" descr="dropp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1371600"/>
            <a:ext cx="9867900" cy="699770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84994"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4995" name="Picture 3" descr="dropp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 y="177800"/>
            <a:ext cx="12877800" cy="839470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84996" name="AutoShape 4"/>
          <p:cNvSpPr>
            <a:spLocks/>
          </p:cNvSpPr>
          <p:nvPr/>
        </p:nvSpPr>
        <p:spPr bwMode="auto">
          <a:xfrm>
            <a:off x="3429000" y="2387600"/>
            <a:ext cx="3759200"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B00">
              <a:alpha val="25000"/>
            </a:srgbClr>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84997" name="AutoShape 5"/>
          <p:cNvSpPr>
            <a:spLocks/>
          </p:cNvSpPr>
          <p:nvPr/>
        </p:nvSpPr>
        <p:spPr bwMode="auto">
          <a:xfrm>
            <a:off x="3429000" y="5702300"/>
            <a:ext cx="7975600"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B00">
              <a:alpha val="25000"/>
            </a:srgbClr>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84998" name="AutoShape 6"/>
          <p:cNvSpPr>
            <a:spLocks/>
          </p:cNvSpPr>
          <p:nvPr/>
        </p:nvSpPr>
        <p:spPr bwMode="auto">
          <a:xfrm>
            <a:off x="3302000" y="7454900"/>
            <a:ext cx="9499600"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B00">
              <a:alpha val="25000"/>
            </a:srgbClr>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87042"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7043" name="Picture 3" descr="dropp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1968500"/>
            <a:ext cx="9867900" cy="581660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89090"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9091" name="Picture 3" descr="dropp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0" y="1727200"/>
            <a:ext cx="12496800" cy="628650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89092" name="AutoShape 4"/>
          <p:cNvSpPr>
            <a:spLocks/>
          </p:cNvSpPr>
          <p:nvPr/>
        </p:nvSpPr>
        <p:spPr bwMode="auto">
          <a:xfrm>
            <a:off x="3657600" y="5016500"/>
            <a:ext cx="5689600" cy="43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2600">
              <a:alpha val="25000"/>
            </a:srgbClr>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91138"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1139" name="Picture 3" descr="dropp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 y="1854200"/>
            <a:ext cx="12471400" cy="604520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91140" name="AutoShape 4"/>
          <p:cNvSpPr>
            <a:spLocks/>
          </p:cNvSpPr>
          <p:nvPr/>
        </p:nvSpPr>
        <p:spPr bwMode="auto">
          <a:xfrm>
            <a:off x="3581400" y="5689600"/>
            <a:ext cx="5689600" cy="43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2600">
              <a:alpha val="25000"/>
            </a:srgbClr>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93186"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3187" name="Picture 3" descr="dropp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400" y="1066800"/>
            <a:ext cx="11417300" cy="762000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95234" name="Picture 2" descr="crossreff_logo_r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5236" name="AutoShape 4"/>
          <p:cNvSpPr>
            <a:spLocks/>
          </p:cNvSpPr>
          <p:nvPr/>
        </p:nvSpPr>
        <p:spPr bwMode="auto">
          <a:xfrm>
            <a:off x="1198563" y="2906713"/>
            <a:ext cx="4876800" cy="519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584200"/>
            <a:r>
              <a:rPr lang="en-US" sz="2400" b="1">
                <a:latin typeface="Myriad Pro" charset="0"/>
                <a:cs typeface="Myriad Pro" charset="0"/>
                <a:sym typeface="Myriad Pro" charset="0"/>
              </a:rPr>
              <a:t>American Chemical Society</a:t>
            </a:r>
          </a:p>
          <a:p>
            <a:pPr defTabSz="584200"/>
            <a:r>
              <a:rPr lang="en-US" sz="2400">
                <a:latin typeface="Myriad Pro" charset="0"/>
                <a:cs typeface="Myriad Pro" charset="0"/>
                <a:sym typeface="Myriad Pro" charset="0"/>
              </a:rPr>
              <a:t>American Diabetes Association</a:t>
            </a:r>
          </a:p>
          <a:p>
            <a:pPr defTabSz="584200"/>
            <a:r>
              <a:rPr lang="en-US" sz="2400" b="1">
                <a:latin typeface="Myriad Pro" charset="0"/>
                <a:cs typeface="Myriad Pro" charset="0"/>
                <a:sym typeface="Myriad Pro" charset="0"/>
              </a:rPr>
              <a:t>American Institute of Physics</a:t>
            </a:r>
            <a:endParaRPr lang="en-US" sz="2400">
              <a:latin typeface="Myriad Pro" charset="0"/>
              <a:cs typeface="Myriad Pro" charset="0"/>
              <a:sym typeface="Myriad Pro" charset="0"/>
            </a:endParaRPr>
          </a:p>
          <a:p>
            <a:pPr defTabSz="584200"/>
            <a:r>
              <a:rPr lang="en-US" sz="2400">
                <a:latin typeface="Myriad Pro" charset="0"/>
                <a:cs typeface="Myriad Pro" charset="0"/>
                <a:sym typeface="Myriad Pro" charset="0"/>
              </a:rPr>
              <a:t>American Psychiatric Publishing</a:t>
            </a:r>
          </a:p>
          <a:p>
            <a:pPr defTabSz="584200"/>
            <a:r>
              <a:rPr lang="en-US" sz="2400" b="1">
                <a:latin typeface="Myriad Pro" charset="0"/>
                <a:cs typeface="Myriad Pro" charset="0"/>
                <a:sym typeface="Myriad Pro" charset="0"/>
              </a:rPr>
              <a:t>American Psychological Association</a:t>
            </a:r>
          </a:p>
          <a:p>
            <a:pPr defTabSz="584200"/>
            <a:r>
              <a:rPr lang="en-US" sz="2400" b="1">
                <a:latin typeface="Myriad Pro" charset="0"/>
                <a:cs typeface="Myriad Pro" charset="0"/>
                <a:sym typeface="Myriad Pro" charset="0"/>
              </a:rPr>
              <a:t>American Physical Society</a:t>
            </a:r>
          </a:p>
          <a:p>
            <a:pPr defTabSz="584200"/>
            <a:r>
              <a:rPr lang="en-US" sz="2400">
                <a:latin typeface="Myriad Pro" charset="0"/>
                <a:cs typeface="Myriad Pro" charset="0"/>
                <a:sym typeface="Myriad Pro" charset="0"/>
              </a:rPr>
              <a:t>American Society of Neuroradiology</a:t>
            </a:r>
          </a:p>
          <a:p>
            <a:pPr defTabSz="584200"/>
            <a:r>
              <a:rPr lang="en-US" sz="2400">
                <a:latin typeface="Myriad Pro" charset="0"/>
                <a:cs typeface="Myriad Pro" charset="0"/>
                <a:sym typeface="Myriad Pro" charset="0"/>
              </a:rPr>
              <a:t>Association for Computing Machinery</a:t>
            </a:r>
          </a:p>
          <a:p>
            <a:pPr defTabSz="584200"/>
            <a:r>
              <a:rPr lang="en-US" sz="2400">
                <a:latin typeface="Myriad Pro" charset="0"/>
                <a:cs typeface="Myriad Pro" charset="0"/>
                <a:sym typeface="Myriad Pro" charset="0"/>
              </a:rPr>
              <a:t>Bioscientifica</a:t>
            </a:r>
          </a:p>
          <a:p>
            <a:pPr defTabSz="584200"/>
            <a:r>
              <a:rPr lang="en-US" sz="2400" b="1">
                <a:latin typeface="Myriad Pro" charset="0"/>
                <a:cs typeface="Myriad Pro" charset="0"/>
                <a:sym typeface="Myriad Pro" charset="0"/>
              </a:rPr>
              <a:t>Elsevier</a:t>
            </a:r>
          </a:p>
          <a:p>
            <a:pPr defTabSz="584200"/>
            <a:r>
              <a:rPr lang="en-US" sz="2400">
                <a:latin typeface="Myriad Pro" charset="0"/>
                <a:cs typeface="Myriad Pro" charset="0"/>
                <a:sym typeface="Myriad Pro" charset="0"/>
              </a:rPr>
              <a:t>FapUNIFESP (SciELO)</a:t>
            </a:r>
          </a:p>
          <a:p>
            <a:pPr defTabSz="584200"/>
            <a:r>
              <a:rPr lang="en-US" sz="2400" b="1">
                <a:latin typeface="Myriad Pro" charset="0"/>
                <a:cs typeface="Myriad Pro" charset="0"/>
                <a:sym typeface="Myriad Pro" charset="0"/>
              </a:rPr>
              <a:t>Hindawi Publishing Corporation</a:t>
            </a:r>
          </a:p>
          <a:p>
            <a:pPr defTabSz="584200"/>
            <a:endParaRPr lang="en-US" sz="2400">
              <a:latin typeface="Myriad Pro" charset="0"/>
              <a:cs typeface="Myriad Pro" charset="0"/>
              <a:sym typeface="Myriad Pro" charset="0"/>
            </a:endParaRPr>
          </a:p>
        </p:txBody>
      </p:sp>
      <p:sp>
        <p:nvSpPr>
          <p:cNvPr id="95237" name="AutoShape 5"/>
          <p:cNvSpPr>
            <a:spLocks/>
          </p:cNvSpPr>
          <p:nvPr/>
        </p:nvSpPr>
        <p:spPr bwMode="auto">
          <a:xfrm>
            <a:off x="6362700" y="4564063"/>
            <a:ext cx="127000" cy="1144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584200"/>
            <a:endParaRPr lang="en-US" sz="2400">
              <a:latin typeface="Myriad Pro" charset="0"/>
              <a:cs typeface="Myriad Pro" charset="0"/>
              <a:sym typeface="Myriad Pro" charset="0"/>
            </a:endParaRPr>
          </a:p>
          <a:p>
            <a:pPr defTabSz="584200"/>
            <a:endParaRPr lang="en-US" sz="2400">
              <a:latin typeface="Myriad Pro" charset="0"/>
              <a:cs typeface="Myriad Pro" charset="0"/>
              <a:sym typeface="Myriad Pro" charset="0"/>
            </a:endParaRPr>
          </a:p>
        </p:txBody>
      </p:sp>
      <p:sp>
        <p:nvSpPr>
          <p:cNvPr id="95238" name="AutoShape 6"/>
          <p:cNvSpPr>
            <a:spLocks/>
          </p:cNvSpPr>
          <p:nvPr/>
        </p:nvSpPr>
        <p:spPr bwMode="auto">
          <a:xfrm>
            <a:off x="6362700" y="2933700"/>
            <a:ext cx="6267450" cy="5143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584200"/>
            <a:r>
              <a:rPr lang="en-US" sz="2400">
                <a:latin typeface="Myriad Pro" charset="0"/>
                <a:cs typeface="Myriad Pro" charset="0"/>
                <a:sym typeface="Myriad Pro" charset="0"/>
              </a:rPr>
              <a:t>International Union of Crystallography</a:t>
            </a:r>
          </a:p>
          <a:p>
            <a:pPr defTabSz="584200"/>
            <a:r>
              <a:rPr lang="en-US" sz="2400">
                <a:latin typeface="Myriad Pro" charset="0"/>
                <a:cs typeface="Myriad Pro" charset="0"/>
                <a:sym typeface="Myriad Pro" charset="0"/>
              </a:rPr>
              <a:t>Internet Medical Publishing</a:t>
            </a:r>
          </a:p>
          <a:p>
            <a:pPr defTabSz="584200"/>
            <a:r>
              <a:rPr lang="en-US" sz="2400">
                <a:latin typeface="Myriad Pro" charset="0"/>
                <a:cs typeface="Myriad Pro" charset="0"/>
                <a:sym typeface="Myriad Pro" charset="0"/>
              </a:rPr>
              <a:t>IOP Publishing</a:t>
            </a:r>
          </a:p>
          <a:p>
            <a:pPr defTabSz="584200"/>
            <a:r>
              <a:rPr lang="en-US" sz="2400">
                <a:latin typeface="Myriad Pro" charset="0"/>
                <a:cs typeface="Myriad Pro" charset="0"/>
                <a:sym typeface="Myriad Pro" charset="0"/>
              </a:rPr>
              <a:t>Journal of Rehabilitation Research &amp; Development</a:t>
            </a:r>
          </a:p>
          <a:p>
            <a:pPr defTabSz="584200"/>
            <a:r>
              <a:rPr lang="en-US" sz="2400">
                <a:latin typeface="Myriad Pro" charset="0"/>
                <a:cs typeface="Myriad Pro" charset="0"/>
                <a:sym typeface="Myriad Pro" charset="0"/>
              </a:rPr>
              <a:t>Just Medical Media, Ltd.</a:t>
            </a:r>
          </a:p>
          <a:p>
            <a:pPr defTabSz="584200"/>
            <a:r>
              <a:rPr lang="en-US" sz="2400">
                <a:latin typeface="Myriad Pro" charset="0"/>
                <a:cs typeface="Myriad Pro" charset="0"/>
                <a:sym typeface="Myriad Pro" charset="0"/>
              </a:rPr>
              <a:t>Kowsar Medical Institute</a:t>
            </a:r>
          </a:p>
          <a:p>
            <a:pPr defTabSz="584200"/>
            <a:r>
              <a:rPr lang="en-US" sz="2400">
                <a:latin typeface="Myriad Pro" charset="0"/>
                <a:cs typeface="Myriad Pro" charset="0"/>
                <a:sym typeface="Myriad Pro" charset="0"/>
              </a:rPr>
              <a:t>Landes Bioscience</a:t>
            </a:r>
          </a:p>
          <a:p>
            <a:pPr defTabSz="584200"/>
            <a:r>
              <a:rPr lang="en-US" sz="2400" b="1">
                <a:latin typeface="Myriad Pro" charset="0"/>
                <a:cs typeface="Myriad Pro" charset="0"/>
                <a:sym typeface="Myriad Pro" charset="0"/>
              </a:rPr>
              <a:t>Optical Society of America</a:t>
            </a:r>
          </a:p>
          <a:p>
            <a:pPr defTabSz="584200"/>
            <a:r>
              <a:rPr lang="en-US" sz="2400" b="1">
                <a:latin typeface="Myriad Pro" charset="0"/>
                <a:cs typeface="Myriad Pro" charset="0"/>
                <a:sym typeface="Myriad Pro" charset="0"/>
              </a:rPr>
              <a:t>Oxford University Press</a:t>
            </a:r>
          </a:p>
          <a:p>
            <a:pPr defTabSz="584200"/>
            <a:r>
              <a:rPr lang="en-US" sz="2400">
                <a:latin typeface="Myriad Pro" charset="0"/>
                <a:cs typeface="Myriad Pro" charset="0"/>
                <a:sym typeface="Myriad Pro" charset="0"/>
              </a:rPr>
              <a:t>Royal Society of Chemistry</a:t>
            </a:r>
          </a:p>
          <a:p>
            <a:pPr defTabSz="584200"/>
            <a:r>
              <a:rPr lang="en-US" sz="2400">
                <a:latin typeface="Myriad Pro" charset="0"/>
                <a:cs typeface="Myriad Pro" charset="0"/>
                <a:sym typeface="Myriad Pro" charset="0"/>
              </a:rPr>
              <a:t>The Royal Society</a:t>
            </a:r>
          </a:p>
          <a:p>
            <a:pPr defTabSz="584200"/>
            <a:r>
              <a:rPr lang="en-US" sz="2400">
                <a:latin typeface="Myriad Pro" charset="0"/>
                <a:cs typeface="Myriad Pro" charset="0"/>
                <a:sym typeface="Myriad Pro" charset="0"/>
              </a:rPr>
              <a:t>Wiley-Blackwell</a:t>
            </a:r>
          </a:p>
        </p:txBody>
      </p:sp>
      <p:sp>
        <p:nvSpPr>
          <p:cNvPr id="95239" name="AutoShape 7"/>
          <p:cNvSpPr>
            <a:spLocks/>
          </p:cNvSpPr>
          <p:nvPr/>
        </p:nvSpPr>
        <p:spPr bwMode="auto">
          <a:xfrm>
            <a:off x="371475" y="7607300"/>
            <a:ext cx="12249150"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Gill Sans" charset="0"/>
                <a:cs typeface="Gill Sans" charset="0"/>
                <a:sym typeface="Gill Sans" charset="0"/>
                <a:hlinkClick r:id="rId4"/>
              </a:rPr>
              <a:t>http://www.crossref.org/fundref/fundref_agreement.html</a:t>
            </a:r>
            <a:endParaRPr lang="en-US"/>
          </a:p>
        </p:txBody>
      </p:sp>
      <p:pic>
        <p:nvPicPr>
          <p:cNvPr id="2" name="Picture 1"/>
          <p:cNvPicPr>
            <a:picLocks noChangeAspect="1"/>
          </p:cNvPicPr>
          <p:nvPr/>
        </p:nvPicPr>
        <p:blipFill>
          <a:blip r:embed="rId5"/>
          <a:stretch>
            <a:fillRect/>
          </a:stretch>
        </p:blipFill>
        <p:spPr>
          <a:xfrm>
            <a:off x="4630192" y="412304"/>
            <a:ext cx="3810000" cy="1498600"/>
          </a:xfrm>
          <a:prstGeom prst="rect">
            <a:avLst/>
          </a:prstGeom>
        </p:spPr>
      </p:pic>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97282"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1500" y="89027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7283" name="AutoShape 3"/>
          <p:cNvSpPr>
            <a:spLocks/>
          </p:cNvSpPr>
          <p:nvPr/>
        </p:nvSpPr>
        <p:spPr bwMode="auto">
          <a:xfrm>
            <a:off x="2998788" y="4286250"/>
            <a:ext cx="6650037" cy="965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400">
              <a:buClr>
                <a:srgbClr val="000000"/>
              </a:buClr>
              <a:buFont typeface="Lucida Grande" charset="0"/>
              <a:buNone/>
            </a:pPr>
            <a:r>
              <a:rPr lang="en-US" sz="6400">
                <a:latin typeface="Lucida Grande" charset="0"/>
                <a:cs typeface="Lucida Grande" charset="0"/>
                <a:sym typeface="Lucida Grande" charset="0"/>
              </a:rPr>
              <a:t>Content changes</a:t>
            </a:r>
            <a:endParaRPr lang="en-US"/>
          </a:p>
        </p:txBody>
      </p:sp>
      <p:sp>
        <p:nvSpPr>
          <p:cNvPr id="97284" name="AutoShape 4"/>
          <p:cNvSpPr>
            <a:spLocks/>
          </p:cNvSpPr>
          <p:nvPr/>
        </p:nvSpPr>
        <p:spPr bwMode="auto">
          <a:xfrm>
            <a:off x="177800" y="5657850"/>
            <a:ext cx="12306300"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400">
              <a:buClr>
                <a:srgbClr val="000000"/>
              </a:buClr>
              <a:buFont typeface="Lucida Grande" charset="0"/>
              <a:buNone/>
            </a:pPr>
            <a:r>
              <a:rPr lang="en-US" sz="6400">
                <a:latin typeface="Lucida Grande" charset="0"/>
                <a:cs typeface="Lucida Grande" charset="0"/>
                <a:sym typeface="Lucida Grande" charset="0"/>
              </a:rPr>
              <a:t>When it does, readers need to know</a:t>
            </a:r>
            <a:endParaRPr lang="en-US"/>
          </a:p>
        </p:txBody>
      </p:sp>
      <p:sp>
        <p:nvSpPr>
          <p:cNvPr id="97285" name="AutoShape 5"/>
          <p:cNvSpPr>
            <a:spLocks/>
          </p:cNvSpPr>
          <p:nvPr/>
        </p:nvSpPr>
        <p:spPr bwMode="auto">
          <a:xfrm>
            <a:off x="241300" y="1181100"/>
            <a:ext cx="12509500" cy="2146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400">
              <a:lnSpc>
                <a:spcPct val="80000"/>
              </a:lnSpc>
              <a:buClr>
                <a:srgbClr val="D0373F"/>
              </a:buClr>
              <a:buFont typeface="Lucida Grande" charset="0"/>
              <a:buNone/>
            </a:pPr>
            <a:r>
              <a:rPr lang="en-US" sz="14400" b="1">
                <a:solidFill>
                  <a:srgbClr val="D0373F"/>
                </a:solidFill>
                <a:latin typeface="Lucida Grande" charset="0"/>
                <a:cs typeface="Lucida Grande" charset="0"/>
                <a:sym typeface="Lucida Grande" charset="0"/>
              </a:rPr>
              <a:t>CrossMark</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72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7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8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99330"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1500" y="89027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31"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1800" y="1524000"/>
            <a:ext cx="8978900"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9332" name="AutoShape 4"/>
          <p:cNvSpPr>
            <a:spLocks/>
          </p:cNvSpPr>
          <p:nvPr/>
        </p:nvSpPr>
        <p:spPr bwMode="auto">
          <a:xfrm>
            <a:off x="3176588" y="7537450"/>
            <a:ext cx="6650037" cy="965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400">
              <a:buClr>
                <a:srgbClr val="000000"/>
              </a:buClr>
              <a:buFont typeface="Lucida Grande" charset="0"/>
              <a:buNone/>
            </a:pPr>
            <a:r>
              <a:rPr lang="en-US" sz="6400">
                <a:latin typeface="Lucida Grande" charset="0"/>
                <a:cs typeface="Lucida Grande" charset="0"/>
                <a:sym typeface="Lucida Grande" charset="0"/>
              </a:rPr>
              <a:t>Content changes</a:t>
            </a:r>
            <a:endParaRPr lang="en-US"/>
          </a:p>
        </p:txBody>
      </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8890000" cy="6911975"/>
          </a:xfrm>
          <a:prstGeom prst="rect">
            <a:avLst/>
          </a:prstGeom>
          <a:noFill/>
          <a:ln>
            <a:noFill/>
          </a:ln>
          <a:effectLst>
            <a:outerShdw blurRad="63500" dist="76201"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pic>
      <p:pic>
        <p:nvPicPr>
          <p:cNvPr id="20482" name="Picture 2"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422400"/>
            <a:ext cx="8890000" cy="6908800"/>
          </a:xfrm>
          <a:prstGeom prst="rect">
            <a:avLst/>
          </a:prstGeom>
          <a:noFill/>
          <a:ln>
            <a:noFill/>
          </a:ln>
          <a:effectLst>
            <a:outerShdw blurRad="63500" dist="76201"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pic>
      <p:pic>
        <p:nvPicPr>
          <p:cNvPr id="20483" name="Picture 3" descr="dropped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43100" y="1384300"/>
            <a:ext cx="9118600" cy="938530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20484" name="Picture 4" descr="droppedImag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16400" y="1404938"/>
            <a:ext cx="8432800" cy="5602287"/>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20485" name="Picture 5" descr="droppedImag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08300" y="3157538"/>
            <a:ext cx="9855200" cy="671195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4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04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04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04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01378"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1379" name="AutoShape 3"/>
          <p:cNvSpPr>
            <a:spLocks/>
          </p:cNvSpPr>
          <p:nvPr/>
        </p:nvSpPr>
        <p:spPr bwMode="auto">
          <a:xfrm>
            <a:off x="1663700" y="1541463"/>
            <a:ext cx="9677400" cy="6400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400">
              <a:buClr>
                <a:srgbClr val="000000"/>
              </a:buClr>
              <a:buFont typeface="Lucida Grande" charset="0"/>
              <a:buNone/>
              <a:tabLst>
                <a:tab pos="444500" algn="l"/>
                <a:tab pos="444500" algn="l"/>
                <a:tab pos="444500" algn="l"/>
                <a:tab pos="444500" algn="l"/>
                <a:tab pos="444500" algn="l"/>
                <a:tab pos="444500" algn="l"/>
                <a:tab pos="444500" algn="l"/>
                <a:tab pos="444500" algn="l"/>
                <a:tab pos="444500" algn="l"/>
                <a:tab pos="901700" algn="l"/>
                <a:tab pos="901700" algn="l"/>
                <a:tab pos="901700" algn="l"/>
                <a:tab pos="901700" algn="l"/>
                <a:tab pos="901700" algn="l"/>
                <a:tab pos="901700" algn="l"/>
                <a:tab pos="901700" algn="l"/>
                <a:tab pos="901700" algn="l"/>
                <a:tab pos="901700" algn="l"/>
                <a:tab pos="1346200" algn="l"/>
                <a:tab pos="1346200" algn="l"/>
                <a:tab pos="1346200" algn="l"/>
                <a:tab pos="1346200" algn="l"/>
                <a:tab pos="1346200" algn="l"/>
                <a:tab pos="1346200" algn="l"/>
                <a:tab pos="1346200" algn="l"/>
                <a:tab pos="1346200" algn="l"/>
                <a:tab pos="1346200" algn="l"/>
                <a:tab pos="1803400" algn="l"/>
                <a:tab pos="1803400" algn="l"/>
                <a:tab pos="1803400" algn="l"/>
                <a:tab pos="1803400" algn="l"/>
                <a:tab pos="1803400" algn="l"/>
              </a:tabLst>
            </a:pPr>
            <a:r>
              <a:rPr lang="en-US" sz="4800">
                <a:latin typeface="Lucida Grande" charset="0"/>
                <a:cs typeface="Lucida Grande" charset="0"/>
                <a:sym typeface="Lucida Grande" charset="0"/>
              </a:rPr>
              <a:t>erratum</a:t>
            </a:r>
          </a:p>
          <a:p>
            <a:pPr algn="ctr" defTabSz="914400">
              <a:buClr>
                <a:srgbClr val="000000"/>
              </a:buClr>
              <a:buFont typeface="Lucida Grande" charset="0"/>
              <a:buNone/>
              <a:tabLst>
                <a:tab pos="444500" algn="l"/>
                <a:tab pos="444500" algn="l"/>
                <a:tab pos="444500" algn="l"/>
                <a:tab pos="444500" algn="l"/>
                <a:tab pos="444500" algn="l"/>
                <a:tab pos="444500" algn="l"/>
                <a:tab pos="444500" algn="l"/>
                <a:tab pos="444500" algn="l"/>
                <a:tab pos="444500" algn="l"/>
                <a:tab pos="901700" algn="l"/>
                <a:tab pos="901700" algn="l"/>
                <a:tab pos="901700" algn="l"/>
                <a:tab pos="901700" algn="l"/>
                <a:tab pos="901700" algn="l"/>
                <a:tab pos="901700" algn="l"/>
                <a:tab pos="901700" algn="l"/>
                <a:tab pos="901700" algn="l"/>
                <a:tab pos="901700" algn="l"/>
                <a:tab pos="1346200" algn="l"/>
                <a:tab pos="1346200" algn="l"/>
                <a:tab pos="1346200" algn="l"/>
                <a:tab pos="1346200" algn="l"/>
                <a:tab pos="1346200" algn="l"/>
                <a:tab pos="1346200" algn="l"/>
                <a:tab pos="1346200" algn="l"/>
                <a:tab pos="1346200" algn="l"/>
                <a:tab pos="1346200" algn="l"/>
                <a:tab pos="1803400" algn="l"/>
                <a:tab pos="1803400" algn="l"/>
                <a:tab pos="1803400" algn="l"/>
                <a:tab pos="1803400" algn="l"/>
                <a:tab pos="1803400" algn="l"/>
              </a:tabLst>
            </a:pPr>
            <a:r>
              <a:rPr lang="en-US" sz="4800">
                <a:latin typeface="Lucida Grande" charset="0"/>
                <a:cs typeface="Lucida Grande" charset="0"/>
                <a:sym typeface="Lucida Grande" charset="0"/>
              </a:rPr>
              <a:t>corrigendum</a:t>
            </a:r>
          </a:p>
          <a:p>
            <a:pPr algn="ctr" defTabSz="914400">
              <a:buClr>
                <a:srgbClr val="000000"/>
              </a:buClr>
              <a:buFont typeface="Lucida Grande" charset="0"/>
              <a:buNone/>
              <a:tabLst>
                <a:tab pos="444500" algn="l"/>
                <a:tab pos="444500" algn="l"/>
                <a:tab pos="444500" algn="l"/>
                <a:tab pos="444500" algn="l"/>
                <a:tab pos="444500" algn="l"/>
                <a:tab pos="444500" algn="l"/>
                <a:tab pos="444500" algn="l"/>
                <a:tab pos="444500" algn="l"/>
                <a:tab pos="444500" algn="l"/>
                <a:tab pos="901700" algn="l"/>
                <a:tab pos="901700" algn="l"/>
                <a:tab pos="901700" algn="l"/>
                <a:tab pos="901700" algn="l"/>
                <a:tab pos="901700" algn="l"/>
                <a:tab pos="901700" algn="l"/>
                <a:tab pos="901700" algn="l"/>
                <a:tab pos="901700" algn="l"/>
                <a:tab pos="901700" algn="l"/>
                <a:tab pos="1346200" algn="l"/>
                <a:tab pos="1346200" algn="l"/>
                <a:tab pos="1346200" algn="l"/>
                <a:tab pos="1346200" algn="l"/>
                <a:tab pos="1346200" algn="l"/>
                <a:tab pos="1346200" algn="l"/>
                <a:tab pos="1346200" algn="l"/>
                <a:tab pos="1346200" algn="l"/>
                <a:tab pos="1346200" algn="l"/>
                <a:tab pos="1803400" algn="l"/>
                <a:tab pos="1803400" algn="l"/>
                <a:tab pos="1803400" algn="l"/>
                <a:tab pos="1803400" algn="l"/>
                <a:tab pos="1803400" algn="l"/>
              </a:tabLst>
            </a:pPr>
            <a:r>
              <a:rPr lang="en-US" sz="4800">
                <a:latin typeface="Lucida Grande" charset="0"/>
                <a:cs typeface="Lucida Grande" charset="0"/>
                <a:sym typeface="Lucida Grande" charset="0"/>
              </a:rPr>
              <a:t>updates</a:t>
            </a:r>
          </a:p>
          <a:p>
            <a:pPr algn="ctr" defTabSz="914400">
              <a:buClr>
                <a:srgbClr val="000000"/>
              </a:buClr>
              <a:buFont typeface="Lucida Grande" charset="0"/>
              <a:buNone/>
              <a:tabLst>
                <a:tab pos="444500" algn="l"/>
                <a:tab pos="444500" algn="l"/>
                <a:tab pos="444500" algn="l"/>
                <a:tab pos="444500" algn="l"/>
                <a:tab pos="444500" algn="l"/>
                <a:tab pos="444500" algn="l"/>
                <a:tab pos="444500" algn="l"/>
                <a:tab pos="444500" algn="l"/>
                <a:tab pos="444500" algn="l"/>
                <a:tab pos="901700" algn="l"/>
                <a:tab pos="901700" algn="l"/>
                <a:tab pos="901700" algn="l"/>
                <a:tab pos="901700" algn="l"/>
                <a:tab pos="901700" algn="l"/>
                <a:tab pos="901700" algn="l"/>
                <a:tab pos="901700" algn="l"/>
                <a:tab pos="901700" algn="l"/>
                <a:tab pos="901700" algn="l"/>
                <a:tab pos="1346200" algn="l"/>
                <a:tab pos="1346200" algn="l"/>
                <a:tab pos="1346200" algn="l"/>
                <a:tab pos="1346200" algn="l"/>
                <a:tab pos="1346200" algn="l"/>
                <a:tab pos="1346200" algn="l"/>
                <a:tab pos="1346200" algn="l"/>
                <a:tab pos="1346200" algn="l"/>
                <a:tab pos="1346200" algn="l"/>
                <a:tab pos="1803400" algn="l"/>
                <a:tab pos="1803400" algn="l"/>
                <a:tab pos="1803400" algn="l"/>
                <a:tab pos="1803400" algn="l"/>
                <a:tab pos="1803400" algn="l"/>
              </a:tabLst>
            </a:pPr>
            <a:r>
              <a:rPr lang="en-US" sz="4800">
                <a:latin typeface="Lucida Grande" charset="0"/>
                <a:cs typeface="Lucida Grande" charset="0"/>
                <a:sym typeface="Lucida Grande" charset="0"/>
              </a:rPr>
              <a:t>enhancements</a:t>
            </a:r>
          </a:p>
          <a:p>
            <a:pPr algn="ctr" defTabSz="914400">
              <a:buClr>
                <a:srgbClr val="000000"/>
              </a:buClr>
              <a:buFont typeface="Lucida Grande" charset="0"/>
              <a:buNone/>
              <a:tabLst>
                <a:tab pos="444500" algn="l"/>
                <a:tab pos="444500" algn="l"/>
                <a:tab pos="444500" algn="l"/>
                <a:tab pos="444500" algn="l"/>
                <a:tab pos="444500" algn="l"/>
                <a:tab pos="444500" algn="l"/>
                <a:tab pos="444500" algn="l"/>
                <a:tab pos="444500" algn="l"/>
                <a:tab pos="444500" algn="l"/>
                <a:tab pos="901700" algn="l"/>
                <a:tab pos="901700" algn="l"/>
                <a:tab pos="901700" algn="l"/>
                <a:tab pos="901700" algn="l"/>
                <a:tab pos="901700" algn="l"/>
                <a:tab pos="901700" algn="l"/>
                <a:tab pos="901700" algn="l"/>
                <a:tab pos="901700" algn="l"/>
                <a:tab pos="901700" algn="l"/>
                <a:tab pos="1346200" algn="l"/>
                <a:tab pos="1346200" algn="l"/>
                <a:tab pos="1346200" algn="l"/>
                <a:tab pos="1346200" algn="l"/>
                <a:tab pos="1346200" algn="l"/>
                <a:tab pos="1346200" algn="l"/>
                <a:tab pos="1346200" algn="l"/>
                <a:tab pos="1346200" algn="l"/>
                <a:tab pos="1346200" algn="l"/>
                <a:tab pos="1803400" algn="l"/>
                <a:tab pos="1803400" algn="l"/>
                <a:tab pos="1803400" algn="l"/>
                <a:tab pos="1803400" algn="l"/>
                <a:tab pos="1803400" algn="l"/>
              </a:tabLst>
            </a:pPr>
            <a:r>
              <a:rPr lang="en-US" sz="4800">
                <a:latin typeface="Lucida Grande" charset="0"/>
                <a:cs typeface="Lucida Grande" charset="0"/>
                <a:sym typeface="Lucida Grande" charset="0"/>
              </a:rPr>
              <a:t>withdrawals</a:t>
            </a:r>
          </a:p>
          <a:p>
            <a:pPr algn="ctr" defTabSz="914400">
              <a:buClr>
                <a:srgbClr val="000000"/>
              </a:buClr>
              <a:buFont typeface="Lucida Grande" charset="0"/>
              <a:buNone/>
              <a:tabLst>
                <a:tab pos="444500" algn="l"/>
                <a:tab pos="444500" algn="l"/>
                <a:tab pos="444500" algn="l"/>
                <a:tab pos="444500" algn="l"/>
                <a:tab pos="444500" algn="l"/>
                <a:tab pos="444500" algn="l"/>
                <a:tab pos="444500" algn="l"/>
                <a:tab pos="444500" algn="l"/>
                <a:tab pos="444500" algn="l"/>
                <a:tab pos="901700" algn="l"/>
                <a:tab pos="901700" algn="l"/>
                <a:tab pos="901700" algn="l"/>
                <a:tab pos="901700" algn="l"/>
                <a:tab pos="901700" algn="l"/>
                <a:tab pos="901700" algn="l"/>
                <a:tab pos="901700" algn="l"/>
                <a:tab pos="901700" algn="l"/>
                <a:tab pos="901700" algn="l"/>
                <a:tab pos="1346200" algn="l"/>
                <a:tab pos="1346200" algn="l"/>
                <a:tab pos="1346200" algn="l"/>
                <a:tab pos="1346200" algn="l"/>
                <a:tab pos="1346200" algn="l"/>
                <a:tab pos="1346200" algn="l"/>
                <a:tab pos="1346200" algn="l"/>
                <a:tab pos="1346200" algn="l"/>
                <a:tab pos="1346200" algn="l"/>
                <a:tab pos="1803400" algn="l"/>
                <a:tab pos="1803400" algn="l"/>
                <a:tab pos="1803400" algn="l"/>
                <a:tab pos="1803400" algn="l"/>
                <a:tab pos="1803400" algn="l"/>
              </a:tabLst>
            </a:pPr>
            <a:r>
              <a:rPr lang="en-US" sz="4800">
                <a:latin typeface="Lucida Grande" charset="0"/>
                <a:cs typeface="Lucida Grande" charset="0"/>
                <a:sym typeface="Lucida Grande" charset="0"/>
              </a:rPr>
              <a:t>retractions</a:t>
            </a:r>
          </a:p>
          <a:p>
            <a:pPr algn="ctr" defTabSz="914400">
              <a:buClr>
                <a:srgbClr val="000000"/>
              </a:buClr>
              <a:buFont typeface="Lucida Grande" charset="0"/>
              <a:buNone/>
              <a:tabLst>
                <a:tab pos="444500" algn="l"/>
                <a:tab pos="444500" algn="l"/>
                <a:tab pos="444500" algn="l"/>
                <a:tab pos="444500" algn="l"/>
                <a:tab pos="444500" algn="l"/>
                <a:tab pos="444500" algn="l"/>
                <a:tab pos="444500" algn="l"/>
                <a:tab pos="444500" algn="l"/>
                <a:tab pos="444500" algn="l"/>
                <a:tab pos="901700" algn="l"/>
                <a:tab pos="901700" algn="l"/>
                <a:tab pos="901700" algn="l"/>
                <a:tab pos="901700" algn="l"/>
                <a:tab pos="901700" algn="l"/>
                <a:tab pos="901700" algn="l"/>
                <a:tab pos="901700" algn="l"/>
                <a:tab pos="901700" algn="l"/>
                <a:tab pos="901700" algn="l"/>
                <a:tab pos="1346200" algn="l"/>
                <a:tab pos="1346200" algn="l"/>
                <a:tab pos="1346200" algn="l"/>
                <a:tab pos="1346200" algn="l"/>
                <a:tab pos="1346200" algn="l"/>
                <a:tab pos="1346200" algn="l"/>
                <a:tab pos="1346200" algn="l"/>
                <a:tab pos="1346200" algn="l"/>
                <a:tab pos="1346200" algn="l"/>
                <a:tab pos="1803400" algn="l"/>
                <a:tab pos="1803400" algn="l"/>
                <a:tab pos="1803400" algn="l"/>
                <a:tab pos="1803400" algn="l"/>
                <a:tab pos="1803400" algn="l"/>
              </a:tabLst>
            </a:pPr>
            <a:r>
              <a:rPr lang="en-US" sz="4800">
                <a:latin typeface="Lucida Grande" charset="0"/>
                <a:cs typeface="Lucida Grande" charset="0"/>
                <a:sym typeface="Lucida Grande" charset="0"/>
              </a:rPr>
              <a:t>new editions</a:t>
            </a:r>
          </a:p>
          <a:p>
            <a:pPr algn="ctr" defTabSz="914400">
              <a:buClr>
                <a:srgbClr val="000000"/>
              </a:buClr>
              <a:buFont typeface="Lucida Grande" charset="0"/>
              <a:buNone/>
              <a:tabLst>
                <a:tab pos="444500" algn="l"/>
                <a:tab pos="444500" algn="l"/>
                <a:tab pos="444500" algn="l"/>
                <a:tab pos="444500" algn="l"/>
                <a:tab pos="444500" algn="l"/>
                <a:tab pos="444500" algn="l"/>
                <a:tab pos="444500" algn="l"/>
                <a:tab pos="444500" algn="l"/>
                <a:tab pos="444500" algn="l"/>
                <a:tab pos="901700" algn="l"/>
                <a:tab pos="901700" algn="l"/>
                <a:tab pos="901700" algn="l"/>
                <a:tab pos="901700" algn="l"/>
                <a:tab pos="901700" algn="l"/>
                <a:tab pos="901700" algn="l"/>
                <a:tab pos="901700" algn="l"/>
                <a:tab pos="901700" algn="l"/>
                <a:tab pos="901700" algn="l"/>
                <a:tab pos="1346200" algn="l"/>
                <a:tab pos="1346200" algn="l"/>
                <a:tab pos="1346200" algn="l"/>
                <a:tab pos="1346200" algn="l"/>
                <a:tab pos="1346200" algn="l"/>
                <a:tab pos="1346200" algn="l"/>
                <a:tab pos="1346200" algn="l"/>
                <a:tab pos="1346200" algn="l"/>
                <a:tab pos="1346200" algn="l"/>
                <a:tab pos="1803400" algn="l"/>
                <a:tab pos="1803400" algn="l"/>
                <a:tab pos="1803400" algn="l"/>
                <a:tab pos="1803400" algn="l"/>
                <a:tab pos="1803400" algn="l"/>
              </a:tabLst>
            </a:pPr>
            <a:r>
              <a:rPr lang="en-US" sz="4800">
                <a:latin typeface="Lucida Grande" charset="0"/>
                <a:cs typeface="Lucida Grande" charset="0"/>
                <a:sym typeface="Lucida Grande" charset="0"/>
              </a:rPr>
              <a:t>protocol updates</a:t>
            </a:r>
          </a:p>
          <a:p>
            <a:pPr algn="ctr" defTabSz="914400">
              <a:buClr>
                <a:srgbClr val="000000"/>
              </a:buClr>
              <a:buFont typeface="Lucida Grande" charset="0"/>
              <a:buNone/>
              <a:tabLst>
                <a:tab pos="444500" algn="l"/>
                <a:tab pos="444500" algn="l"/>
                <a:tab pos="444500" algn="l"/>
                <a:tab pos="444500" algn="l"/>
                <a:tab pos="444500" algn="l"/>
                <a:tab pos="444500" algn="l"/>
                <a:tab pos="444500" algn="l"/>
                <a:tab pos="444500" algn="l"/>
                <a:tab pos="444500" algn="l"/>
                <a:tab pos="901700" algn="l"/>
                <a:tab pos="901700" algn="l"/>
                <a:tab pos="901700" algn="l"/>
                <a:tab pos="901700" algn="l"/>
                <a:tab pos="901700" algn="l"/>
                <a:tab pos="901700" algn="l"/>
                <a:tab pos="901700" algn="l"/>
                <a:tab pos="901700" algn="l"/>
                <a:tab pos="901700" algn="l"/>
                <a:tab pos="1346200" algn="l"/>
                <a:tab pos="1346200" algn="l"/>
                <a:tab pos="1346200" algn="l"/>
                <a:tab pos="1346200" algn="l"/>
                <a:tab pos="1346200" algn="l"/>
                <a:tab pos="1346200" algn="l"/>
                <a:tab pos="1346200" algn="l"/>
                <a:tab pos="1346200" algn="l"/>
                <a:tab pos="1346200" algn="l"/>
                <a:tab pos="1803400" algn="l"/>
                <a:tab pos="1803400" algn="l"/>
                <a:tab pos="1803400" algn="l"/>
                <a:tab pos="1803400" algn="l"/>
                <a:tab pos="1803400" algn="l"/>
              </a:tabLst>
            </a:pPr>
            <a:r>
              <a:rPr lang="en-US" sz="4800">
                <a:latin typeface="Lucida Grande" charset="0"/>
                <a:cs typeface="Lucida Grande" charset="0"/>
                <a:sym typeface="Lucida Grande" charset="0"/>
              </a:rPr>
              <a:t>notices of concern, etc.</a:t>
            </a:r>
            <a:endParaRPr lang="en-US"/>
          </a:p>
        </p:txBody>
      </p:sp>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5"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03426"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427" name="Rectangle 3"/>
          <p:cNvSpPr>
            <a:spLocks noGrp="1" noChangeArrowheads="1"/>
          </p:cNvSpPr>
          <p:nvPr>
            <p:ph type="body" idx="1"/>
          </p:nvPr>
        </p:nvSpPr>
        <p:spPr>
          <a:xfrm>
            <a:off x="1270000" y="2460625"/>
            <a:ext cx="10464800" cy="6951663"/>
          </a:xfrm>
        </p:spPr>
        <p:txBody>
          <a:bodyPr/>
          <a:lstStyle/>
          <a:p>
            <a:pPr marL="844550" indent="-542925" algn="l" defTabSz="868363">
              <a:spcBef>
                <a:spcPts val="2200"/>
              </a:spcBef>
              <a:buClr>
                <a:srgbClr val="000000"/>
              </a:buClr>
              <a:buSzPct val="50000"/>
              <a:buFont typeface="Thonburi" charset="0"/>
              <a:buBlip>
                <a:blip r:embed="rId4"/>
              </a:buBlip>
            </a:pPr>
            <a:r>
              <a:rPr lang="en-US" sz="3900">
                <a:latin typeface="Lucida Grande" charset="0"/>
                <a:cs typeface="Lucida Grande" charset="0"/>
                <a:sym typeface="Lucida Grande" charset="0"/>
              </a:rPr>
              <a:t>A logo that identifies a publisher-maintained copy of a piece of content</a:t>
            </a:r>
          </a:p>
          <a:p>
            <a:pPr marL="844550" indent="-542925" algn="l" defTabSz="868363">
              <a:spcBef>
                <a:spcPts val="2200"/>
              </a:spcBef>
              <a:buClr>
                <a:srgbClr val="000000"/>
              </a:buClr>
              <a:buSzPct val="50000"/>
              <a:buFont typeface="Thonburi" charset="0"/>
              <a:buBlip>
                <a:blip r:embed="rId4"/>
              </a:buBlip>
            </a:pPr>
            <a:r>
              <a:rPr lang="en-US" sz="3900">
                <a:latin typeface="Lucida Grande" charset="0"/>
                <a:cs typeface="Lucida Grande" charset="0"/>
                <a:sym typeface="Lucida Grande" charset="0"/>
              </a:rPr>
              <a:t>Clicking the logo tells you </a:t>
            </a:r>
          </a:p>
          <a:p>
            <a:pPr marL="1246188" lvl="1" indent="-522288" algn="l" defTabSz="868363">
              <a:spcBef>
                <a:spcPts val="2200"/>
              </a:spcBef>
              <a:buClr>
                <a:srgbClr val="000000"/>
              </a:buClr>
              <a:buSzPct val="50000"/>
              <a:buFont typeface="Thonburi" charset="0"/>
              <a:buBlip>
                <a:blip r:embed="rId4"/>
              </a:buBlip>
            </a:pPr>
            <a:r>
              <a:rPr lang="en-US">
                <a:latin typeface="Lucida Grande" charset="0"/>
                <a:ea typeface="ＭＳ Ｐゴシック" charset="0"/>
                <a:cs typeface="Lucida Grande" charset="0"/>
                <a:sym typeface="Lucida Grande" charset="0"/>
              </a:rPr>
              <a:t>Whether there have been any updates</a:t>
            </a:r>
          </a:p>
          <a:p>
            <a:pPr marL="1246188" lvl="1" indent="-522288" algn="l" defTabSz="868363">
              <a:spcBef>
                <a:spcPts val="2200"/>
              </a:spcBef>
              <a:buClr>
                <a:srgbClr val="000000"/>
              </a:buClr>
              <a:buSzPct val="42000"/>
              <a:buFont typeface="Thonburi" charset="0"/>
              <a:buBlip>
                <a:blip r:embed="rId4"/>
              </a:buBlip>
            </a:pPr>
            <a:r>
              <a:rPr lang="en-US">
                <a:latin typeface="Lucida Grande" charset="0"/>
                <a:ea typeface="ＭＳ Ｐゴシック" charset="0"/>
                <a:cs typeface="Lucida Grande" charset="0"/>
                <a:sym typeface="Lucida Grande" charset="0"/>
              </a:rPr>
              <a:t>If this copy is being maintained by the publisher</a:t>
            </a:r>
          </a:p>
          <a:p>
            <a:pPr marL="1246188" lvl="1" indent="-522288" algn="l" defTabSz="868363">
              <a:spcBef>
                <a:spcPts val="2200"/>
              </a:spcBef>
              <a:buClr>
                <a:srgbClr val="000000"/>
              </a:buClr>
              <a:buSzPct val="50000"/>
              <a:buFont typeface="Thonburi" charset="0"/>
              <a:buBlip>
                <a:blip r:embed="rId4"/>
              </a:buBlip>
            </a:pPr>
            <a:r>
              <a:rPr lang="en-US">
                <a:latin typeface="Lucida Grande" charset="0"/>
                <a:ea typeface="ＭＳ Ｐゴシック" charset="0"/>
                <a:cs typeface="Lucida Grande" charset="0"/>
                <a:sym typeface="Lucida Grande" charset="0"/>
              </a:rPr>
              <a:t>Where the publisher-maintained version is</a:t>
            </a:r>
          </a:p>
          <a:p>
            <a:pPr marL="1246188" lvl="1" indent="-522288" algn="l" defTabSz="868363">
              <a:spcBef>
                <a:spcPts val="2200"/>
              </a:spcBef>
              <a:buClr>
                <a:srgbClr val="000000"/>
              </a:buClr>
              <a:buSzPct val="50000"/>
              <a:buFont typeface="Thonburi" charset="0"/>
              <a:buBlip>
                <a:blip r:embed="rId4"/>
              </a:buBlip>
            </a:pPr>
            <a:r>
              <a:rPr lang="en-US">
                <a:latin typeface="Lucida Grande" charset="0"/>
                <a:ea typeface="ＭＳ Ｐゴシック" charset="0"/>
                <a:cs typeface="Lucida Grande" charset="0"/>
                <a:sym typeface="Lucida Grande" charset="0"/>
              </a:rPr>
              <a:t>Other important publication record information</a:t>
            </a:r>
            <a:endParaRPr lang="en-US"/>
          </a:p>
        </p:txBody>
      </p:sp>
      <p:sp>
        <p:nvSpPr>
          <p:cNvPr id="103428" name="Rectangle 4"/>
          <p:cNvSpPr>
            <a:spLocks noGrp="1" noChangeArrowheads="1"/>
          </p:cNvSpPr>
          <p:nvPr>
            <p:ph type="title"/>
          </p:nvPr>
        </p:nvSpPr>
        <p:spPr>
          <a:xfrm>
            <a:off x="787400" y="484188"/>
            <a:ext cx="10718800" cy="1976437"/>
          </a:xfrm>
        </p:spPr>
        <p:txBody>
          <a:bodyPr/>
          <a:lstStyle/>
          <a:p>
            <a:r>
              <a:rPr lang="en-US">
                <a:latin typeface="Lucida Grande" charset="0"/>
                <a:cs typeface="Lucida Grande" charset="0"/>
                <a:sym typeface="Lucida Grande" charset="0"/>
              </a:rPr>
              <a:t>What is CrossMark?</a:t>
            </a:r>
            <a:endParaRPr lang="en-US"/>
          </a:p>
        </p:txBody>
      </p:sp>
      <p:pic>
        <p:nvPicPr>
          <p:cNvPr id="103429" name="Picture 5"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90300" y="825500"/>
            <a:ext cx="8636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4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4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4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34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34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34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bldLvl="5"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05474"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5475" name="Picture 3" descr="dropp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 y="-1588"/>
            <a:ext cx="12903200" cy="9671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07522"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7523" name="Picture 3" descr="dropp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 y="627063"/>
            <a:ext cx="12065000" cy="904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09570"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9571" name="Picture 3" descr="dropp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203200"/>
            <a:ext cx="12841288" cy="962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11618"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1619" name="Picture 3" descr="dropp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2438" y="-152400"/>
            <a:ext cx="18976976" cy="896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13666"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3667" name="AutoShape 3"/>
          <p:cNvSpPr>
            <a:spLocks/>
          </p:cNvSpPr>
          <p:nvPr/>
        </p:nvSpPr>
        <p:spPr bwMode="auto">
          <a:xfrm>
            <a:off x="622300" y="2578100"/>
            <a:ext cx="838200" cy="80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a:latin typeface="Gill Sans" charset="0"/>
              <a:cs typeface="Gill Sans" charset="0"/>
              <a:sym typeface="Gill Sans" charset="0"/>
            </a:endParaRPr>
          </a:p>
        </p:txBody>
      </p:sp>
      <p:pic>
        <p:nvPicPr>
          <p:cNvPr id="113668"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200" y="1139825"/>
            <a:ext cx="11823700" cy="7470775"/>
          </a:xfrm>
          <a:prstGeom prst="rect">
            <a:avLst/>
          </a:prstGeom>
          <a:noFill/>
          <a:ln w="12700" cap="flat" cmpd="sng">
            <a:solidFill>
              <a:srgbClr val="000000"/>
            </a:solidFill>
            <a:prstDash val="solid"/>
            <a:miter lim="0"/>
            <a:headEnd type="none" w="med" len="med"/>
            <a:tailEnd type="none" w="med" len="med"/>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Lst>
        </p:spPr>
      </p:pic>
      <p:pic>
        <p:nvPicPr>
          <p:cNvPr id="113669" name="Picture 5"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3100" y="3071813"/>
            <a:ext cx="15367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3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15714"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5715" name="AutoShape 3"/>
          <p:cNvSpPr>
            <a:spLocks/>
          </p:cNvSpPr>
          <p:nvPr/>
        </p:nvSpPr>
        <p:spPr bwMode="auto">
          <a:xfrm>
            <a:off x="444500" y="2286000"/>
            <a:ext cx="812800" cy="698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a:latin typeface="Gill Sans" charset="0"/>
              <a:cs typeface="Gill Sans" charset="0"/>
              <a:sym typeface="Gill Sans" charset="0"/>
            </a:endParaRPr>
          </a:p>
        </p:txBody>
      </p:sp>
      <p:pic>
        <p:nvPicPr>
          <p:cNvPr id="115716"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 y="847725"/>
            <a:ext cx="12903200" cy="805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17762"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7763" name="AutoShape 3"/>
          <p:cNvSpPr>
            <a:spLocks/>
          </p:cNvSpPr>
          <p:nvPr/>
        </p:nvSpPr>
        <p:spPr bwMode="auto">
          <a:xfrm>
            <a:off x="330200" y="1866900"/>
            <a:ext cx="838200" cy="80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a:latin typeface="Gill Sans" charset="0"/>
              <a:cs typeface="Gill Sans" charset="0"/>
              <a:sym typeface="Gill Sans" charset="0"/>
            </a:endParaRPr>
          </a:p>
        </p:txBody>
      </p:sp>
      <p:pic>
        <p:nvPicPr>
          <p:cNvPr id="117764"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39800"/>
            <a:ext cx="12687300" cy="787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19810"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9811" name="AutoShape 3"/>
          <p:cNvSpPr>
            <a:spLocks/>
          </p:cNvSpPr>
          <p:nvPr/>
        </p:nvSpPr>
        <p:spPr bwMode="auto">
          <a:xfrm>
            <a:off x="431800" y="2222500"/>
            <a:ext cx="825500" cy="711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a:latin typeface="Gill Sans" charset="0"/>
              <a:cs typeface="Gill Sans" charset="0"/>
              <a:sym typeface="Gill Sans" charset="0"/>
            </a:endParaRPr>
          </a:p>
        </p:txBody>
      </p:sp>
      <p:pic>
        <p:nvPicPr>
          <p:cNvPr id="119812"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3086100"/>
            <a:ext cx="12025313" cy="4241800"/>
          </a:xfrm>
          <a:prstGeom prst="rect">
            <a:avLst/>
          </a:prstGeom>
          <a:noFill/>
          <a:ln w="127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9813" name="Picture 5"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48900" y="4584700"/>
            <a:ext cx="6350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9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270000" y="254000"/>
            <a:ext cx="10464800" cy="1841500"/>
          </a:xfrm>
        </p:spPr>
        <p:txBody>
          <a:bodyPr/>
          <a:lstStyle/>
          <a:p>
            <a:pPr defTabSz="584200"/>
            <a:r>
              <a:rPr lang="en-US" b="1"/>
              <a:t>Current Reality</a:t>
            </a:r>
            <a:endParaRPr lang="en-US"/>
          </a:p>
        </p:txBody>
      </p:sp>
      <p:sp>
        <p:nvSpPr>
          <p:cNvPr id="22530" name="Rectangle 2"/>
          <p:cNvSpPr>
            <a:spLocks noGrp="1" noChangeArrowheads="1"/>
          </p:cNvSpPr>
          <p:nvPr>
            <p:ph type="body" idx="1"/>
          </p:nvPr>
        </p:nvSpPr>
        <p:spPr>
          <a:xfrm>
            <a:off x="1270000" y="2146300"/>
            <a:ext cx="10464800" cy="7226300"/>
          </a:xfrm>
        </p:spPr>
        <p:txBody>
          <a:bodyPr/>
          <a:lstStyle/>
          <a:p>
            <a:pPr marL="889000" indent="-571500" algn="l">
              <a:spcBef>
                <a:spcPts val="2400"/>
              </a:spcBef>
              <a:buSzPct val="171000"/>
              <a:buFontTx/>
              <a:buChar char="•"/>
            </a:pPr>
            <a:r>
              <a:rPr lang="en-US" sz="4200"/>
              <a:t>Everything is online – if it</a:t>
            </a:r>
            <a:r>
              <a:rPr lang="ja-JP" altLang="en-US" sz="4200"/>
              <a:t>’</a:t>
            </a:r>
            <a:r>
              <a:rPr lang="en-US" sz="4200"/>
              <a:t>s not online, it doesn</a:t>
            </a:r>
            <a:r>
              <a:rPr lang="ja-JP" altLang="en-US" sz="4200"/>
              <a:t>’</a:t>
            </a:r>
            <a:r>
              <a:rPr lang="en-US" sz="4200"/>
              <a:t>t exist</a:t>
            </a:r>
          </a:p>
          <a:p>
            <a:pPr marL="889000" indent="-571500" algn="l">
              <a:spcBef>
                <a:spcPts val="2400"/>
              </a:spcBef>
              <a:buSzPct val="171000"/>
              <a:buFontTx/>
              <a:buChar char="•"/>
            </a:pPr>
            <a:r>
              <a:rPr lang="en-US" sz="4200"/>
              <a:t>Everything is linked – if it</a:t>
            </a:r>
            <a:r>
              <a:rPr lang="ja-JP" altLang="en-US" sz="4200"/>
              <a:t>’</a:t>
            </a:r>
            <a:r>
              <a:rPr lang="en-US" sz="4200"/>
              <a:t>s not linked it doesn</a:t>
            </a:r>
            <a:r>
              <a:rPr lang="ja-JP" altLang="en-US" sz="4200"/>
              <a:t>’</a:t>
            </a:r>
            <a:r>
              <a:rPr lang="en-US" sz="4200"/>
              <a:t>t exist</a:t>
            </a:r>
          </a:p>
          <a:p>
            <a:pPr marL="889000" indent="-571500" algn="l">
              <a:spcBef>
                <a:spcPts val="2400"/>
              </a:spcBef>
              <a:buSzPct val="171000"/>
              <a:buFontTx/>
              <a:buChar char="•"/>
            </a:pPr>
            <a:r>
              <a:rPr lang="en-US" sz="4200"/>
              <a:t>The web breaks down barriers between academic and consumer behavior – expectations are set by Google, Amazon, Twitter, etc.</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bldLvl="5"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21858"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1859" name="AutoShape 3"/>
          <p:cNvSpPr>
            <a:spLocks/>
          </p:cNvSpPr>
          <p:nvPr/>
        </p:nvSpPr>
        <p:spPr bwMode="auto">
          <a:xfrm>
            <a:off x="406400" y="2197100"/>
            <a:ext cx="787400" cy="736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a:latin typeface="Gill Sans" charset="0"/>
              <a:cs typeface="Gill Sans" charset="0"/>
              <a:sym typeface="Gill Sans" charset="0"/>
            </a:endParaRPr>
          </a:p>
        </p:txBody>
      </p:sp>
      <p:pic>
        <p:nvPicPr>
          <p:cNvPr id="121860"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6600" y="1168400"/>
            <a:ext cx="8978900" cy="741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23906"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3907" name="AutoShape 3"/>
          <p:cNvSpPr>
            <a:spLocks/>
          </p:cNvSpPr>
          <p:nvPr/>
        </p:nvSpPr>
        <p:spPr bwMode="auto">
          <a:xfrm>
            <a:off x="3746500" y="6045200"/>
            <a:ext cx="8229600" cy="1270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a:noFill/>
          </a:ln>
          <a:effectLst/>
          <a:extLst>
            <a:ext uri="{91240B29-F687-4f45-9708-019B960494DF}">
              <a14:hiddenLine xmlns:a14="http://schemas.microsoft.com/office/drawing/2010/main" w="254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39688" defTabSz="914400"/>
            <a:endParaRPr lang="en-US">
              <a:latin typeface="Gill Sans" charset="0"/>
              <a:cs typeface="Gill Sans" charset="0"/>
              <a:sym typeface="Gill Sans" charset="0"/>
            </a:endParaRPr>
          </a:p>
        </p:txBody>
      </p:sp>
      <p:pic>
        <p:nvPicPr>
          <p:cNvPr id="123908"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6600" y="1168400"/>
            <a:ext cx="8978900" cy="741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3909" name="Picture 5"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2284413"/>
            <a:ext cx="1054100" cy="152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3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25954"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5955"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8500" y="1130300"/>
            <a:ext cx="9055100" cy="748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5956" name="Picture 4" descr="dropp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1219200"/>
            <a:ext cx="7086600" cy="730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5957" name="AutoShape 5"/>
          <p:cNvSpPr>
            <a:spLocks/>
          </p:cNvSpPr>
          <p:nvPr/>
        </p:nvSpPr>
        <p:spPr bwMode="auto">
          <a:xfrm>
            <a:off x="6286500" y="4737100"/>
            <a:ext cx="423863"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9688" defTabSz="914400"/>
            <a:r>
              <a:rPr lang="en-US">
                <a:latin typeface="Gill Sans" charset="0"/>
                <a:cs typeface="Gill Sans" charset="0"/>
                <a:sym typeface="Gill Sans" charset="0"/>
              </a:rPr>
              <a:t>Text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1"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28002"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8003" name="Rectangle 3"/>
          <p:cNvSpPr>
            <a:spLocks noGrp="1"/>
          </p:cNvSpPr>
          <p:nvPr>
            <p:ph type="title"/>
          </p:nvPr>
        </p:nvSpPr>
        <p:spPr bwMode="auto">
          <a:xfrm>
            <a:off x="546100" y="-12700"/>
            <a:ext cx="11899900" cy="309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marL="90488"/>
            <a:r>
              <a:rPr lang="en-US" sz="6400">
                <a:latin typeface="Lucida Grande" charset="0"/>
                <a:cs typeface="Lucida Grande" charset="0"/>
                <a:sym typeface="Lucida Grande" charset="0"/>
              </a:rPr>
              <a:t>What kind of Publication Record information could be available?</a:t>
            </a:r>
            <a:endParaRPr lang="en-US"/>
          </a:p>
        </p:txBody>
      </p:sp>
      <p:sp>
        <p:nvSpPr>
          <p:cNvPr id="128004" name="Rectangle 4"/>
          <p:cNvSpPr>
            <a:spLocks noGrp="1"/>
          </p:cNvSpPr>
          <p:nvPr>
            <p:ph type="body" idx="1"/>
          </p:nvPr>
        </p:nvSpPr>
        <p:spPr bwMode="auto">
          <a:xfrm>
            <a:off x="1270000" y="2768600"/>
            <a:ext cx="10464800" cy="652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marL="911225" indent="-531813" algn="l" defTabSz="849313">
              <a:spcBef>
                <a:spcPts val="2200"/>
              </a:spcBef>
              <a:buClr>
                <a:srgbClr val="000000"/>
              </a:buClr>
              <a:buSzPct val="50000"/>
              <a:buFont typeface="Gill Sans" charset="0"/>
              <a:buBlip>
                <a:blip r:embed="rId4"/>
              </a:buBlip>
            </a:pPr>
            <a:r>
              <a:rPr lang="en-US" sz="3300">
                <a:latin typeface="Lucida Grande" charset="0"/>
                <a:cs typeface="Lucida Grande" charset="0"/>
                <a:sym typeface="Lucida Grande" charset="0"/>
              </a:rPr>
              <a:t>Funding disclosures</a:t>
            </a:r>
          </a:p>
          <a:p>
            <a:pPr marL="911225" indent="-531813" algn="l" defTabSz="849313">
              <a:spcBef>
                <a:spcPts val="2200"/>
              </a:spcBef>
              <a:buClr>
                <a:srgbClr val="000000"/>
              </a:buClr>
              <a:buSzPct val="50000"/>
              <a:buFont typeface="Gill Sans" charset="0"/>
              <a:buBlip>
                <a:blip r:embed="rId4"/>
              </a:buBlip>
            </a:pPr>
            <a:r>
              <a:rPr lang="en-US" sz="3300">
                <a:latin typeface="Lucida Grande" charset="0"/>
                <a:cs typeface="Lucida Grande" charset="0"/>
                <a:sym typeface="Lucida Grande" charset="0"/>
              </a:rPr>
              <a:t>Conflict of interest statements</a:t>
            </a:r>
          </a:p>
          <a:p>
            <a:pPr marL="911225" indent="-531813" algn="l" defTabSz="849313">
              <a:spcBef>
                <a:spcPts val="2200"/>
              </a:spcBef>
              <a:buClr>
                <a:srgbClr val="000000"/>
              </a:buClr>
              <a:buSzPct val="50000"/>
              <a:buFont typeface="Gill Sans" charset="0"/>
              <a:buBlip>
                <a:blip r:embed="rId4"/>
              </a:buBlip>
            </a:pPr>
            <a:r>
              <a:rPr lang="en-US" sz="3300">
                <a:latin typeface="Lucida Grande" charset="0"/>
                <a:cs typeface="Lucida Grande" charset="0"/>
                <a:sym typeface="Lucida Grande" charset="0"/>
              </a:rPr>
              <a:t>Publication history (submission, revision and accepted dates)</a:t>
            </a:r>
          </a:p>
          <a:p>
            <a:pPr marL="911225" indent="-531813" algn="l" defTabSz="849313">
              <a:spcBef>
                <a:spcPts val="2200"/>
              </a:spcBef>
              <a:buClr>
                <a:srgbClr val="000000"/>
              </a:buClr>
              <a:buSzPct val="50000"/>
              <a:buFont typeface="Gill Sans" charset="0"/>
              <a:buBlip>
                <a:blip r:embed="rId4"/>
              </a:buBlip>
            </a:pPr>
            <a:r>
              <a:rPr lang="en-US" sz="3300">
                <a:latin typeface="Lucida Grande" charset="0"/>
                <a:cs typeface="Lucida Grande" charset="0"/>
                <a:sym typeface="Lucida Grande" charset="0"/>
              </a:rPr>
              <a:t>Location of data deposits or registries</a:t>
            </a:r>
          </a:p>
          <a:p>
            <a:pPr marL="911225" indent="-531813" algn="l" defTabSz="849313">
              <a:spcBef>
                <a:spcPts val="2200"/>
              </a:spcBef>
              <a:buClr>
                <a:srgbClr val="000000"/>
              </a:buClr>
              <a:buSzPct val="50000"/>
              <a:buFont typeface="Gill Sans" charset="0"/>
              <a:buBlip>
                <a:blip r:embed="rId4"/>
              </a:buBlip>
            </a:pPr>
            <a:r>
              <a:rPr lang="en-US" sz="3300">
                <a:latin typeface="Lucida Grande" charset="0"/>
                <a:cs typeface="Lucida Grande" charset="0"/>
                <a:sym typeface="Lucida Grande" charset="0"/>
              </a:rPr>
              <a:t>Peer review process used </a:t>
            </a:r>
          </a:p>
          <a:p>
            <a:pPr marL="911225" indent="-531813" algn="l" defTabSz="849313">
              <a:spcBef>
                <a:spcPts val="2200"/>
              </a:spcBef>
              <a:buClr>
                <a:srgbClr val="000000"/>
              </a:buClr>
              <a:buSzPct val="50000"/>
              <a:buFont typeface="Gill Sans" charset="0"/>
              <a:buBlip>
                <a:blip r:embed="rId4"/>
              </a:buBlip>
            </a:pPr>
            <a:r>
              <a:rPr lang="en-US" sz="3300">
                <a:latin typeface="Lucida Grande" charset="0"/>
                <a:cs typeface="Lucida Grande" charset="0"/>
                <a:sym typeface="Lucida Grande" charset="0"/>
              </a:rPr>
              <a:t>CrossCheck plagiarism screening</a:t>
            </a:r>
          </a:p>
          <a:p>
            <a:pPr marL="911225" indent="-531813" algn="l" defTabSz="849313">
              <a:spcBef>
                <a:spcPts val="2200"/>
              </a:spcBef>
              <a:buClr>
                <a:srgbClr val="000000"/>
              </a:buClr>
              <a:buSzPct val="50000"/>
              <a:buFont typeface="Gill Sans" charset="0"/>
              <a:buBlip>
                <a:blip r:embed="rId4"/>
              </a:buBlip>
            </a:pPr>
            <a:r>
              <a:rPr lang="en-US" sz="3300">
                <a:latin typeface="Lucida Grande" charset="0"/>
                <a:cs typeface="Lucida Grande" charset="0"/>
                <a:sym typeface="Lucida Grande" charset="0"/>
              </a:rPr>
              <a:t>License types</a:t>
            </a:r>
          </a:p>
          <a:p>
            <a:pPr marL="911225" indent="-531813" algn="l" defTabSz="849313">
              <a:spcBef>
                <a:spcPts val="2200"/>
              </a:spcBef>
              <a:buClr>
                <a:srgbClr val="000000"/>
              </a:buClr>
              <a:buSzPct val="50000"/>
              <a:buFont typeface="Gill Sans" charset="0"/>
              <a:buBlip>
                <a:blip r:embed="rId4"/>
              </a:buBlip>
            </a:pPr>
            <a:r>
              <a:rPr lang="en-US" sz="3300">
                <a:latin typeface="Lucida Grande" charset="0"/>
                <a:cs typeface="Lucida Grande" charset="0"/>
                <a:sym typeface="Lucida Grande" charset="0"/>
              </a:rPr>
              <a:t>and more...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128004">
                                            <p:txEl>
                                              <p:pRg st="0" end="0"/>
                                            </p:txEl>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500"/>
                                  </p:stCondLst>
                                  <p:childTnLst>
                                    <p:set>
                                      <p:cBhvr>
                                        <p:cTn id="9" dur="1" fill="hold">
                                          <p:stCondLst>
                                            <p:cond delay="499"/>
                                          </p:stCondLst>
                                        </p:cTn>
                                        <p:tgtEl>
                                          <p:spTgt spid="128004">
                                            <p:txEl>
                                              <p:pRg st="1" end="1"/>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500"/>
                                  </p:stCondLst>
                                  <p:childTnLst>
                                    <p:set>
                                      <p:cBhvr>
                                        <p:cTn id="12" dur="1" fill="hold">
                                          <p:stCondLst>
                                            <p:cond delay="499"/>
                                          </p:stCondLst>
                                        </p:cTn>
                                        <p:tgtEl>
                                          <p:spTgt spid="128004">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500"/>
                                  </p:stCondLst>
                                  <p:childTnLst>
                                    <p:set>
                                      <p:cBhvr>
                                        <p:cTn id="15" dur="1" fill="hold">
                                          <p:stCondLst>
                                            <p:cond delay="499"/>
                                          </p:stCondLst>
                                        </p:cTn>
                                        <p:tgtEl>
                                          <p:spTgt spid="128004">
                                            <p:txEl>
                                              <p:pRg st="3" end="3"/>
                                            </p:txEl>
                                          </p:spTgt>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500"/>
                                  </p:stCondLst>
                                  <p:childTnLst>
                                    <p:set>
                                      <p:cBhvr>
                                        <p:cTn id="18" dur="1" fill="hold">
                                          <p:stCondLst>
                                            <p:cond delay="499"/>
                                          </p:stCondLst>
                                        </p:cTn>
                                        <p:tgtEl>
                                          <p:spTgt spid="128004">
                                            <p:txEl>
                                              <p:pRg st="4" end="4"/>
                                            </p:txEl>
                                          </p:spTgt>
                                        </p:tgtEl>
                                        <p:attrNameLst>
                                          <p:attrName>style.visibility</p:attrName>
                                        </p:attrNameLst>
                                      </p:cBhvr>
                                      <p:to>
                                        <p:strVal val="visible"/>
                                      </p:to>
                                    </p:set>
                                  </p:childTnLst>
                                </p:cTn>
                              </p:par>
                            </p:childTnLst>
                          </p:cTn>
                        </p:par>
                        <p:par>
                          <p:cTn id="19" fill="hold" nodeType="afterGroup">
                            <p:stCondLst>
                              <p:cond delay="5000"/>
                            </p:stCondLst>
                            <p:childTnLst>
                              <p:par>
                                <p:cTn id="20" presetID="1" presetClass="entr" presetSubtype="0" fill="hold" grpId="0" nodeType="afterEffect">
                                  <p:stCondLst>
                                    <p:cond delay="500"/>
                                  </p:stCondLst>
                                  <p:childTnLst>
                                    <p:set>
                                      <p:cBhvr>
                                        <p:cTn id="21" dur="1" fill="hold">
                                          <p:stCondLst>
                                            <p:cond delay="499"/>
                                          </p:stCondLst>
                                        </p:cTn>
                                        <p:tgtEl>
                                          <p:spTgt spid="128004">
                                            <p:txEl>
                                              <p:pRg st="5" end="5"/>
                                            </p:txEl>
                                          </p:spTgt>
                                        </p:tgtEl>
                                        <p:attrNameLst>
                                          <p:attrName>style.visibility</p:attrName>
                                        </p:attrNameLst>
                                      </p:cBhvr>
                                      <p:to>
                                        <p:strVal val="visible"/>
                                      </p:to>
                                    </p:set>
                                  </p:childTnLst>
                                </p:cTn>
                              </p:par>
                            </p:childTnLst>
                          </p:cTn>
                        </p:par>
                        <p:par>
                          <p:cTn id="22" fill="hold" nodeType="afterGroup">
                            <p:stCondLst>
                              <p:cond delay="6000"/>
                            </p:stCondLst>
                            <p:childTnLst>
                              <p:par>
                                <p:cTn id="23" presetID="1" presetClass="entr" presetSubtype="0" fill="hold" grpId="0" nodeType="afterEffect">
                                  <p:stCondLst>
                                    <p:cond delay="500"/>
                                  </p:stCondLst>
                                  <p:childTnLst>
                                    <p:set>
                                      <p:cBhvr>
                                        <p:cTn id="24" dur="1" fill="hold">
                                          <p:stCondLst>
                                            <p:cond delay="499"/>
                                          </p:stCondLst>
                                        </p:cTn>
                                        <p:tgtEl>
                                          <p:spTgt spid="128004">
                                            <p:txEl>
                                              <p:pRg st="6" end="6"/>
                                            </p:txEl>
                                          </p:spTgt>
                                        </p:tgtEl>
                                        <p:attrNameLst>
                                          <p:attrName>style.visibility</p:attrName>
                                        </p:attrNameLst>
                                      </p:cBhvr>
                                      <p:to>
                                        <p:strVal val="visible"/>
                                      </p:to>
                                    </p:set>
                                  </p:childTnLst>
                                </p:cTn>
                              </p:par>
                            </p:childTnLst>
                          </p:cTn>
                        </p:par>
                        <p:par>
                          <p:cTn id="25" fill="hold" nodeType="afterGroup">
                            <p:stCondLst>
                              <p:cond delay="7000"/>
                            </p:stCondLst>
                            <p:childTnLst>
                              <p:par>
                                <p:cTn id="26" presetID="1" presetClass="entr" presetSubtype="0" fill="hold" grpId="0" nodeType="afterEffect">
                                  <p:stCondLst>
                                    <p:cond delay="500"/>
                                  </p:stCondLst>
                                  <p:childTnLst>
                                    <p:set>
                                      <p:cBhvr>
                                        <p:cTn id="27" dur="1" fill="hold">
                                          <p:stCondLst>
                                            <p:cond delay="499"/>
                                          </p:stCondLst>
                                        </p:cTn>
                                        <p:tgtEl>
                                          <p:spTgt spid="12800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build="p" bldLvl="5" autoUpdateAnimBg="0" advAuto="50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30050"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0051"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228600"/>
            <a:ext cx="10147300" cy="9288463"/>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130052" name="Picture 4"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40500" y="4114800"/>
            <a:ext cx="3175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0053" name="Picture 5"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27900" y="5245100"/>
            <a:ext cx="3175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0054" name="Picture 6"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5800" y="6159500"/>
            <a:ext cx="3175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30055" name="Group 7"/>
          <p:cNvGrpSpPr>
            <a:grpSpLocks/>
          </p:cNvGrpSpPr>
          <p:nvPr/>
        </p:nvGrpSpPr>
        <p:grpSpPr bwMode="auto">
          <a:xfrm>
            <a:off x="444500" y="3908425"/>
            <a:ext cx="12103100" cy="5219700"/>
            <a:chOff x="0" y="0"/>
            <a:chExt cx="12103100" cy="5219700"/>
          </a:xfrm>
        </p:grpSpPr>
        <p:pic>
          <p:nvPicPr>
            <p:cNvPr id="130056" name="Picture 8" descr="image.png"/>
            <p:cNvPicPr>
              <a:picLocks noChangeAspect="1"/>
            </p:cNvPicPr>
            <p:nvPr/>
          </p:nvPicPr>
          <p:blipFill>
            <a:blip r:embed="rId4">
              <a:extLst>
                <a:ext uri="{28A0092B-C50C-407E-A947-70E740481C1C}">
                  <a14:useLocalDpi xmlns:a14="http://schemas.microsoft.com/office/drawing/2010/main" val="0"/>
                </a:ext>
              </a:extLst>
            </a:blip>
            <a:srcRect l="1125" t="40744" r="26907" b="25346"/>
            <a:stretch>
              <a:fillRect/>
            </a:stretch>
          </p:blipFill>
          <p:spPr bwMode="auto">
            <a:xfrm>
              <a:off x="0" y="0"/>
              <a:ext cx="12103100" cy="521970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130057" name="Picture 9"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242887"/>
              <a:ext cx="393700" cy="393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0058" name="Picture 10"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52000" y="2084387"/>
              <a:ext cx="393700" cy="393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0059" name="Picture 11"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18600" y="3621087"/>
              <a:ext cx="393700" cy="393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0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1"/>
          <p:cNvSpPr>
            <a:spLocks/>
          </p:cNvSpPr>
          <p:nvPr/>
        </p:nvSpPr>
        <p:spPr bwMode="auto">
          <a:xfrm>
            <a:off x="0" y="0"/>
            <a:ext cx="13004800" cy="9753600"/>
          </a:xfrm>
          <a:prstGeom prst="roundRect">
            <a:avLst>
              <a:gd name="adj" fmla="val 0"/>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84200"/>
            <a:endParaRPr lang="en-US" sz="4000">
              <a:solidFill>
                <a:srgbClr val="FFFFFF"/>
              </a:solidFill>
              <a:effectLst>
                <a:outerShdw blurRad="38100" dist="38100" dir="2700000" algn="tl">
                  <a:srgbClr val="DDDDDD"/>
                </a:outerShdw>
              </a:effectLst>
              <a:latin typeface="Gill Sans" charset="0"/>
              <a:cs typeface="Gill Sans" charset="0"/>
              <a:sym typeface="Gill Sans" charset="0"/>
            </a:endParaRPr>
          </a:p>
        </p:txBody>
      </p:sp>
      <p:pic>
        <p:nvPicPr>
          <p:cNvPr id="132098"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991600"/>
            <a:ext cx="19177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2099" name="Picture 3" descr="dropp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69900"/>
            <a:ext cx="9020175" cy="4913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2100" name="Picture 4" descr="Screen Shot 2013-05-23 at 08.51.5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9300" y="4597400"/>
            <a:ext cx="9321800" cy="264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2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AutoShape 1"/>
          <p:cNvSpPr>
            <a:spLocks/>
          </p:cNvSpPr>
          <p:nvPr/>
        </p:nvSpPr>
        <p:spPr bwMode="auto">
          <a:xfrm>
            <a:off x="4064000" y="2982913"/>
            <a:ext cx="4864100"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Gill Sans" charset="0"/>
                <a:cs typeface="Gill Sans" charset="0"/>
                <a:sym typeface="Gill Sans" charset="0"/>
              </a:rPr>
              <a:t>Identifiers + Metadata</a:t>
            </a:r>
            <a:endParaRPr lang="en-US"/>
          </a:p>
        </p:txBody>
      </p:sp>
      <p:sp>
        <p:nvSpPr>
          <p:cNvPr id="134146" name="AutoShape 2"/>
          <p:cNvSpPr>
            <a:spLocks/>
          </p:cNvSpPr>
          <p:nvPr/>
        </p:nvSpPr>
        <p:spPr bwMode="auto">
          <a:xfrm>
            <a:off x="3898900" y="4203700"/>
            <a:ext cx="5192713"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Gill Sans" charset="0"/>
                <a:cs typeface="Gill Sans" charset="0"/>
                <a:sym typeface="Gill Sans" charset="0"/>
              </a:rPr>
              <a:t>Services + Community </a:t>
            </a:r>
            <a:endParaRPr lang="en-US"/>
          </a:p>
        </p:txBody>
      </p:sp>
      <p:sp>
        <p:nvSpPr>
          <p:cNvPr id="134147" name="AutoShape 3"/>
          <p:cNvSpPr>
            <a:spLocks/>
          </p:cNvSpPr>
          <p:nvPr/>
        </p:nvSpPr>
        <p:spPr bwMode="auto">
          <a:xfrm>
            <a:off x="6283325" y="5422900"/>
            <a:ext cx="425450" cy="723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Gill Sans" charset="0"/>
                <a:cs typeface="Gill Sans" charset="0"/>
                <a:sym typeface="Gill Sans" charset="0"/>
              </a:rPr>
              <a:t>=</a:t>
            </a:r>
            <a:endParaRPr lang="en-US"/>
          </a:p>
        </p:txBody>
      </p:sp>
      <p:sp>
        <p:nvSpPr>
          <p:cNvPr id="134148" name="AutoShape 4"/>
          <p:cNvSpPr>
            <a:spLocks/>
          </p:cNvSpPr>
          <p:nvPr/>
        </p:nvSpPr>
        <p:spPr bwMode="auto">
          <a:xfrm>
            <a:off x="0" y="6673850"/>
            <a:ext cx="12992100" cy="134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en-US" sz="4200">
                <a:latin typeface="Gill Sans" charset="0"/>
                <a:cs typeface="Gill Sans" charset="0"/>
                <a:sym typeface="Gill Sans" charset="0"/>
              </a:rPr>
              <a:t>Powerful system for collaboration: persistent linking, discoverability, trust</a:t>
            </a:r>
            <a:endParaRPr lang="en-US"/>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Rectangle 1"/>
          <p:cNvSpPr>
            <a:spLocks noGrp="1" noChangeArrowheads="1"/>
          </p:cNvSpPr>
          <p:nvPr>
            <p:ph type="body" idx="1"/>
          </p:nvPr>
        </p:nvSpPr>
        <p:spPr>
          <a:xfrm>
            <a:off x="1270000" y="2171700"/>
            <a:ext cx="10464800" cy="6311900"/>
          </a:xfrm>
        </p:spPr>
        <p:txBody>
          <a:bodyPr/>
          <a:lstStyle/>
          <a:p>
            <a:pPr marL="889000" indent="-571500" algn="l">
              <a:spcBef>
                <a:spcPts val="2400"/>
              </a:spcBef>
              <a:buSzPct val="171000"/>
              <a:buFontTx/>
              <a:buChar char="•"/>
            </a:pPr>
            <a:r>
              <a:rPr lang="en-US" sz="4200"/>
              <a:t>Article economy but journal brand stays strong</a:t>
            </a:r>
          </a:p>
          <a:p>
            <a:pPr marL="889000" indent="-571500" algn="l">
              <a:spcBef>
                <a:spcPts val="2400"/>
              </a:spcBef>
              <a:buSzPct val="171000"/>
              <a:buFontTx/>
              <a:buChar char="•"/>
            </a:pPr>
            <a:r>
              <a:rPr lang="en-US" sz="4200"/>
              <a:t>Economic models changed – consortial big deals, individual article sales , Open Access</a:t>
            </a:r>
          </a:p>
          <a:p>
            <a:pPr marL="889000" indent="-571500" algn="l">
              <a:spcBef>
                <a:spcPts val="2400"/>
              </a:spcBef>
              <a:buSzPct val="171000"/>
              <a:buFontTx/>
              <a:buChar char="•"/>
            </a:pPr>
            <a:r>
              <a:rPr lang="en-US" sz="4200"/>
              <a:t>Horseless carriage era is ending - PDF warehouses aren</a:t>
            </a:r>
            <a:r>
              <a:rPr lang="ja-JP" altLang="en-US" sz="4200"/>
              <a:t>’</a:t>
            </a:r>
            <a:r>
              <a:rPr lang="en-US" sz="4200"/>
              <a:t>t good enough </a:t>
            </a:r>
          </a:p>
          <a:p>
            <a:pPr marL="889000" indent="-571500" algn="l">
              <a:spcBef>
                <a:spcPts val="2400"/>
              </a:spcBef>
              <a:buSzPct val="171000"/>
              <a:buFontTx/>
              <a:buChar char="•"/>
            </a:pPr>
            <a:r>
              <a:rPr lang="en-US" sz="4200"/>
              <a:t>Publishers are moving from production houses to software/UX houses</a:t>
            </a:r>
            <a:endParaRPr lang="en-US"/>
          </a:p>
        </p:txBody>
      </p:sp>
      <p:sp>
        <p:nvSpPr>
          <p:cNvPr id="24578" name="Rectangle 2"/>
          <p:cNvSpPr>
            <a:spLocks noGrp="1" noChangeArrowheads="1"/>
          </p:cNvSpPr>
          <p:nvPr>
            <p:ph type="title"/>
          </p:nvPr>
        </p:nvSpPr>
        <p:spPr>
          <a:xfrm>
            <a:off x="1270000" y="254000"/>
            <a:ext cx="10464800" cy="1841500"/>
          </a:xfrm>
        </p:spPr>
        <p:txBody>
          <a:bodyPr/>
          <a:lstStyle/>
          <a:p>
            <a:pPr defTabSz="584200"/>
            <a:r>
              <a:rPr lang="en-US" b="1"/>
              <a:t>Current Reality</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7">
                                            <p:txEl>
                                              <p:pRg st="0" end="0"/>
                                            </p:txEl>
                                          </p:spTgt>
                                        </p:tgtEl>
                                        <p:attrNameLst>
                                          <p:attrName>style.visibility</p:attrName>
                                        </p:attrNameLst>
                                      </p:cBhvr>
                                      <p:to>
                                        <p:strVal val="visible"/>
                                      </p:to>
                                    </p:set>
                                    <p:animEffect transition="in" filter="dissolve">
                                      <p:cBhvr>
                                        <p:cTn id="7" dur="500"/>
                                        <p:tgtEl>
                                          <p:spTgt spid="2457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7">
                                            <p:txEl>
                                              <p:pRg st="1" end="1"/>
                                            </p:txEl>
                                          </p:spTgt>
                                        </p:tgtEl>
                                        <p:attrNameLst>
                                          <p:attrName>style.visibility</p:attrName>
                                        </p:attrNameLst>
                                      </p:cBhvr>
                                      <p:to>
                                        <p:strVal val="visible"/>
                                      </p:to>
                                    </p:set>
                                    <p:animEffect transition="in" filter="dissolve">
                                      <p:cBhvr>
                                        <p:cTn id="12" dur="500"/>
                                        <p:tgtEl>
                                          <p:spTgt spid="2457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7">
                                            <p:txEl>
                                              <p:pRg st="2" end="2"/>
                                            </p:txEl>
                                          </p:spTgt>
                                        </p:tgtEl>
                                        <p:attrNameLst>
                                          <p:attrName>style.visibility</p:attrName>
                                        </p:attrNameLst>
                                      </p:cBhvr>
                                      <p:to>
                                        <p:strVal val="visible"/>
                                      </p:to>
                                    </p:set>
                                    <p:animEffect transition="in" filter="dissolve">
                                      <p:cBhvr>
                                        <p:cTn id="17" dur="500"/>
                                        <p:tgtEl>
                                          <p:spTgt spid="2457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7">
                                            <p:txEl>
                                              <p:pRg st="3" end="3"/>
                                            </p:txEl>
                                          </p:spTgt>
                                        </p:tgtEl>
                                        <p:attrNameLst>
                                          <p:attrName>style.visibility</p:attrName>
                                        </p:attrNameLst>
                                      </p:cBhvr>
                                      <p:to>
                                        <p:strVal val="visible"/>
                                      </p:to>
                                    </p:set>
                                    <p:animEffect transition="in" filter="dissolve">
                                      <p:cBhvr>
                                        <p:cTn id="22" dur="500"/>
                                        <p:tgtEl>
                                          <p:spTgt spid="245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build="p" bldLvl="5"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1270000" y="254000"/>
            <a:ext cx="10464800" cy="1828800"/>
          </a:xfrm>
        </p:spPr>
        <p:txBody>
          <a:bodyPr/>
          <a:lstStyle/>
          <a:p>
            <a:pPr defTabSz="584200"/>
            <a:r>
              <a:rPr lang="en-US" sz="6400" b="1"/>
              <a:t>Trust: The Publisher Problem</a:t>
            </a:r>
            <a:endParaRPr lang="en-US"/>
          </a:p>
        </p:txBody>
      </p:sp>
      <p:sp>
        <p:nvSpPr>
          <p:cNvPr id="26626" name="Rectangle 2"/>
          <p:cNvSpPr>
            <a:spLocks noGrp="1" noChangeArrowheads="1"/>
          </p:cNvSpPr>
          <p:nvPr>
            <p:ph type="body" idx="1"/>
          </p:nvPr>
        </p:nvSpPr>
        <p:spPr>
          <a:xfrm>
            <a:off x="1270000" y="1981200"/>
            <a:ext cx="10464800" cy="7200900"/>
          </a:xfrm>
        </p:spPr>
        <p:txBody>
          <a:bodyPr/>
          <a:lstStyle/>
          <a:p>
            <a:pPr marL="889000" indent="-571500" algn="l">
              <a:spcBef>
                <a:spcPts val="2400"/>
              </a:spcBef>
              <a:buSzPct val="171000"/>
              <a:buFontTx/>
              <a:buChar char="•"/>
            </a:pPr>
            <a:r>
              <a:rPr lang="en-US" sz="3600"/>
              <a:t>Value proposition being questioned</a:t>
            </a:r>
          </a:p>
          <a:p>
            <a:pPr marL="1333500" lvl="1" indent="-571500" algn="l">
              <a:spcBef>
                <a:spcPts val="2400"/>
              </a:spcBef>
              <a:buSzPct val="171000"/>
              <a:buFontTx/>
              <a:buChar char="•"/>
            </a:pPr>
            <a:r>
              <a:rPr lang="en-US" sz="3600"/>
              <a:t>Distribution</a:t>
            </a:r>
          </a:p>
          <a:p>
            <a:pPr marL="1333500" lvl="1" indent="-571500" algn="l">
              <a:spcBef>
                <a:spcPts val="2400"/>
              </a:spcBef>
              <a:buSzPct val="171000"/>
              <a:buFontTx/>
              <a:buChar char="•"/>
            </a:pPr>
            <a:r>
              <a:rPr lang="en-US" sz="3600"/>
              <a:t>Sales/Marketing</a:t>
            </a:r>
          </a:p>
          <a:p>
            <a:pPr marL="1333500" lvl="1" indent="-571500" algn="l">
              <a:spcBef>
                <a:spcPts val="2400"/>
              </a:spcBef>
              <a:buSzPct val="171000"/>
              <a:buFontTx/>
              <a:buChar char="•"/>
            </a:pPr>
            <a:r>
              <a:rPr lang="en-US" sz="3600"/>
              <a:t>Editorial/Production</a:t>
            </a:r>
          </a:p>
          <a:p>
            <a:pPr marL="889000" indent="-571500" algn="l">
              <a:spcBef>
                <a:spcPts val="2400"/>
              </a:spcBef>
              <a:buSzPct val="171000"/>
              <a:buFontTx/>
              <a:buChar char="•"/>
            </a:pPr>
            <a:r>
              <a:rPr lang="en-US" sz="3600"/>
              <a:t>Accused of profiteering</a:t>
            </a:r>
          </a:p>
          <a:p>
            <a:pPr marL="889000" indent="-571500" algn="l">
              <a:spcBef>
                <a:spcPts val="2400"/>
              </a:spcBef>
              <a:buSzPct val="171000"/>
              <a:buFontTx/>
              <a:buChar char="•"/>
            </a:pPr>
            <a:r>
              <a:rPr lang="en-US" sz="3600"/>
              <a:t>Content comparatively hidden</a:t>
            </a:r>
          </a:p>
          <a:p>
            <a:pPr marL="889000" indent="-571500" algn="l">
              <a:spcBef>
                <a:spcPts val="2400"/>
              </a:spcBef>
              <a:buSzPct val="171000"/>
              <a:buFontTx/>
              <a:buChar char="•"/>
            </a:pPr>
            <a:r>
              <a:rPr lang="en-US" sz="3600"/>
              <a:t>Brand increasingly hidden</a:t>
            </a:r>
          </a:p>
          <a:p>
            <a:pPr marL="889000" indent="-571500" algn="l">
              <a:spcBef>
                <a:spcPts val="2400"/>
              </a:spcBef>
              <a:buSzPct val="171000"/>
              <a:buFontTx/>
              <a:buChar char="•"/>
            </a:pPr>
            <a:r>
              <a:rPr lang="en-US" sz="3600"/>
              <a:t>Deprecation of intermediaries (</a:t>
            </a:r>
            <a:r>
              <a:rPr lang="ja-JP" altLang="en-US" sz="3600"/>
              <a:t>”</a:t>
            </a:r>
            <a:r>
              <a:rPr lang="en-US" sz="3600"/>
              <a:t>gatekeepers</a:t>
            </a:r>
            <a:r>
              <a:rPr lang="ja-JP" altLang="en-US" sz="3600"/>
              <a:t>”</a:t>
            </a:r>
            <a:r>
              <a:rPr lang="en-US" sz="3600"/>
              <a:t>)</a:t>
            </a:r>
            <a:endParaRPr lang="en-US"/>
          </a:p>
        </p:txBody>
      </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droppedImag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2171700"/>
            <a:ext cx="8801100" cy="880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0" name="AutoShape 2"/>
          <p:cNvSpPr>
            <a:spLocks/>
          </p:cNvSpPr>
          <p:nvPr/>
        </p:nvSpPr>
        <p:spPr bwMode="auto">
          <a:xfrm>
            <a:off x="1029792" y="340296"/>
            <a:ext cx="10699154" cy="2311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defTabSz="584200"/>
            <a:r>
              <a:rPr lang="ja-JP" altLang="en-US" sz="15100" dirty="0">
                <a:latin typeface="Gill Sans" charset="0"/>
                <a:cs typeface="Gill Sans" charset="0"/>
                <a:sym typeface="Gill Sans" charset="0"/>
              </a:rPr>
              <a:t>“</a:t>
            </a:r>
            <a:r>
              <a:rPr lang="en-US" sz="15100" dirty="0">
                <a:latin typeface="Gill Sans" charset="0"/>
                <a:cs typeface="Gill Sans" charset="0"/>
                <a:sym typeface="Gill Sans" charset="0"/>
              </a:rPr>
              <a:t>Trust Me</a:t>
            </a:r>
            <a:r>
              <a:rPr lang="ja-JP" altLang="en-US" sz="15100" dirty="0">
                <a:latin typeface="Gill Sans" charset="0"/>
                <a:cs typeface="Gill Sans" charset="0"/>
                <a:sym typeface="Gill Sans" charset="0"/>
              </a:rPr>
              <a:t>”</a:t>
            </a:r>
            <a:endParaRPr lang="en-US" dirty="0"/>
          </a:p>
        </p:txBody>
      </p:sp>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Trade Gothic LT Std"/>
        <a:ea typeface="ＭＳ Ｐゴシック"/>
        <a:cs typeface="Trade Gothic LT Std"/>
      </a:majorFont>
      <a:minorFont>
        <a:latin typeface="Myriad Pro"/>
        <a:ea typeface="ＭＳ Ｐゴシック"/>
        <a:cs typeface="Myriad Pr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Trade Gothic LT Std"/>
        <a:ea typeface="ＭＳ Ｐゴシック"/>
        <a:cs typeface="Trade Gothic LT Std"/>
      </a:majorFont>
      <a:minorFont>
        <a:latin typeface="Myriad Pro"/>
        <a:ea typeface="ＭＳ Ｐゴシック"/>
        <a:cs typeface="Myriad Pr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Trade Gothic LT Std"/>
        <a:ea typeface="ＭＳ Ｐゴシック"/>
        <a:cs typeface="Trade Gothic LT Std"/>
      </a:majorFont>
      <a:minorFont>
        <a:latin typeface="Myriad Pro"/>
        <a:ea typeface="ＭＳ Ｐゴシック"/>
        <a:cs typeface="Myriad Pr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Trade Gothic LT Std"/>
        <a:ea typeface="ＭＳ Ｐゴシック"/>
        <a:cs typeface="Trade Gothic LT Std"/>
      </a:majorFont>
      <a:minorFont>
        <a:latin typeface="Myriad Pro"/>
        <a:ea typeface="ＭＳ Ｐゴシック"/>
        <a:cs typeface="Myriad Pr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Trade Gothic LT Std"/>
        <a:ea typeface="ＭＳ Ｐゴシック"/>
        <a:cs typeface="Trade Gothic LT Std"/>
      </a:majorFont>
      <a:minorFont>
        <a:latin typeface="Myriad Pro"/>
        <a:ea typeface="ＭＳ Ｐゴシック"/>
        <a:cs typeface="Myriad Pr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Trade Gothic LT Std"/>
        <a:ea typeface="ＭＳ Ｐゴシック"/>
        <a:cs typeface="Trade Gothic LT Std"/>
      </a:majorFont>
      <a:minorFont>
        <a:latin typeface="Myriad Pro"/>
        <a:ea typeface="ＭＳ Ｐゴシック"/>
        <a:cs typeface="Myriad Pr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Trade Gothic LT Std"/>
        <a:ea typeface="ＭＳ Ｐゴシック"/>
        <a:cs typeface="Trade Gothic LT Std"/>
      </a:majorFont>
      <a:minorFont>
        <a:latin typeface="Myriad Pro"/>
        <a:ea typeface="ＭＳ Ｐゴシック"/>
        <a:cs typeface="Myriad Pr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Trade Gothic LT Std"/>
        <a:ea typeface="ＭＳ Ｐゴシック"/>
        <a:cs typeface="Trade Gothic LT Std"/>
      </a:majorFont>
      <a:minorFont>
        <a:latin typeface="Myriad Pro"/>
        <a:ea typeface="ＭＳ Ｐゴシック"/>
        <a:cs typeface="Myriad Pr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Trade Gothic LT Std"/>
        <a:ea typeface="ＭＳ Ｐゴシック"/>
        <a:cs typeface="Trade Gothic LT Std"/>
      </a:majorFont>
      <a:minorFont>
        <a:latin typeface="Myriad Pro"/>
        <a:ea typeface="ＭＳ Ｐゴシック"/>
        <a:cs typeface="Myriad Pr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Trade Gothic LT Std"/>
        <a:ea typeface="ＭＳ Ｐゴシック"/>
        <a:cs typeface="Trade Gothic LT Std"/>
      </a:majorFont>
      <a:minorFont>
        <a:latin typeface="Myriad Pro"/>
        <a:ea typeface="ＭＳ Ｐゴシック"/>
        <a:cs typeface="Myriad Pr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Trade Gothic LT Std"/>
        <a:ea typeface="ＭＳ Ｐゴシック"/>
        <a:cs typeface="Trade Gothic LT Std"/>
      </a:majorFont>
      <a:minorFont>
        <a:latin typeface="Myriad Pro"/>
        <a:ea typeface="ＭＳ Ｐゴシック"/>
        <a:cs typeface="Myriad Pro"/>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docProps/app.xml><?xml version="1.0" encoding="utf-8"?>
<Properties xmlns="http://schemas.openxmlformats.org/officeDocument/2006/extended-properties" xmlns:vt="http://schemas.openxmlformats.org/officeDocument/2006/docPropsVTypes">
  <TotalTime>4</TotalTime>
  <Words>4256</Words>
  <Application>Microsoft Macintosh PowerPoint</Application>
  <PresentationFormat>Custom</PresentationFormat>
  <Paragraphs>226</Paragraphs>
  <Slides>66</Slides>
  <Notes>53</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66</vt:i4>
      </vt:variant>
    </vt:vector>
  </HeadingPairs>
  <TitlesOfParts>
    <vt:vector size="78" baseType="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Chart</vt:lpstr>
      <vt:lpstr>PowerPoint Presentation</vt:lpstr>
      <vt:lpstr>The Changing Scholarly Communications Infrastructure</vt:lpstr>
      <vt:lpstr>PowerPoint Presentation</vt:lpstr>
      <vt:lpstr>PowerPoint Presentation</vt:lpstr>
      <vt:lpstr>PowerPoint Presentation</vt:lpstr>
      <vt:lpstr>Current Reality</vt:lpstr>
      <vt:lpstr>Current Reality</vt:lpstr>
      <vt:lpstr>Trust: The Publisher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.org</vt:lpstr>
      <vt:lpstr>Technical Infrastructure</vt:lpstr>
      <vt:lpstr>Provides an organizational foundation for widespread linking</vt:lpstr>
      <vt:lpstr>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does this matter?</vt:lpstr>
      <vt:lpstr>PowerPoint Presentation</vt:lpstr>
      <vt:lpstr>FundRef Pilot</vt:lpstr>
      <vt:lpstr>FundRef Registry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CrossMark?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kind of Publication Record information could be available?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Ed Pentz</cp:lastModifiedBy>
  <cp:revision>4</cp:revision>
  <dcterms:modified xsi:type="dcterms:W3CDTF">2013-11-27T10:08:02Z</dcterms:modified>
</cp:coreProperties>
</file>